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2" r:id="rId6"/>
    <p:sldId id="258" r:id="rId7"/>
    <p:sldId id="261" r:id="rId8"/>
    <p:sldId id="263" r:id="rId9"/>
    <p:sldId id="264" r:id="rId10"/>
    <p:sldId id="265" r:id="rId11"/>
    <p:sldId id="266" r:id="rId12"/>
    <p:sldId id="267" r:id="rId13"/>
    <p:sldId id="268" r:id="rId14"/>
    <p:sldId id="269" r:id="rId15"/>
    <p:sldId id="270" r:id="rId16"/>
    <p:sldId id="271" r:id="rId17"/>
    <p:sldId id="274" r:id="rId18"/>
    <p:sldId id="273"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1E9ADB9-D494-41BC-A7FA-D9750A947395}">
          <p14:sldIdLst>
            <p14:sldId id="256"/>
          </p14:sldIdLst>
        </p14:section>
        <p14:section name="Untitled Section" id="{907DD391-4710-449C-84E6-6A8A38542E78}">
          <p14:sldIdLst>
            <p14:sldId id="257"/>
            <p14:sldId id="259"/>
            <p14:sldId id="260"/>
            <p14:sldId id="262"/>
            <p14:sldId id="258"/>
            <p14:sldId id="261"/>
            <p14:sldId id="263"/>
            <p14:sldId id="264"/>
            <p14:sldId id="265"/>
            <p14:sldId id="266"/>
            <p14:sldId id="267"/>
            <p14:sldId id="268"/>
            <p14:sldId id="269"/>
            <p14:sldId id="270"/>
            <p14:sldId id="271"/>
            <p14:sldId id="274"/>
            <p14:sldId id="273"/>
            <p14:sldId id="272"/>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666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75" autoAdjust="0"/>
    <p:restoredTop sz="94660"/>
  </p:normalViewPr>
  <p:slideViewPr>
    <p:cSldViewPr snapToGrid="0">
      <p:cViewPr>
        <p:scale>
          <a:sx n="80" d="100"/>
          <a:sy n="80" d="100"/>
        </p:scale>
        <p:origin x="-702" y="-3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B30657-4258-4A33-B898-954EB62B51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1363FB28-E34F-4FFF-8E8F-A815F836E3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081564EA-EAF8-4F4A-80F1-5F376914F4AD}"/>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5" name="Footer Placeholder 4">
            <a:extLst>
              <a:ext uri="{FF2B5EF4-FFF2-40B4-BE49-F238E27FC236}">
                <a16:creationId xmlns:a16="http://schemas.microsoft.com/office/drawing/2014/main" xmlns="" id="{8B8F9210-331D-4DCC-A25B-5934F6488DD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F28772E2-45CE-4BCB-A380-5A304B4BF49F}"/>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3547000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BB5D40-E363-4659-A827-8E3025F8817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E5DB0E5D-2157-4903-BC76-C7BFA007FA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8FE42691-FA1A-44C4-BE7E-0635E8ED7E25}"/>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5" name="Footer Placeholder 4">
            <a:extLst>
              <a:ext uri="{FF2B5EF4-FFF2-40B4-BE49-F238E27FC236}">
                <a16:creationId xmlns:a16="http://schemas.microsoft.com/office/drawing/2014/main" xmlns="" id="{229C51D9-3999-4ECD-BDB3-26E82AF179F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7E97450A-5656-439D-B641-4088F58453B7}"/>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27233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4829A6-E747-466D-BE85-ED2FCAE29E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EA626D6C-E388-4066-BFB4-53353C543F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772DBC8C-4C2B-449C-B158-B7980D00F368}"/>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5" name="Footer Placeholder 4">
            <a:extLst>
              <a:ext uri="{FF2B5EF4-FFF2-40B4-BE49-F238E27FC236}">
                <a16:creationId xmlns:a16="http://schemas.microsoft.com/office/drawing/2014/main" xmlns="" id="{28A3287B-FDF9-4786-8B37-5DEBEE73889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A78016D5-482A-4B17-BD52-BECFA7BAEAF1}"/>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3045792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5DDBF5-9023-4C42-9E5A-37406AB014D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94E2C664-DB48-4174-A98A-355235E6F8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867F2FF0-0363-49C4-B405-062EBE7579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F51E9674-6A19-4B96-A88A-36AC7D437C41}"/>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6" name="Footer Placeholder 5">
            <a:extLst>
              <a:ext uri="{FF2B5EF4-FFF2-40B4-BE49-F238E27FC236}">
                <a16:creationId xmlns:a16="http://schemas.microsoft.com/office/drawing/2014/main" xmlns="" id="{2B5AA714-1711-4A8F-A9DC-C80C59291C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B4CA3559-6596-43A5-8BD6-B4DA5282C979}"/>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2157710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D0CACF-6F33-4048-BC2D-9803F543B1D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FEB6002F-2279-4027-8D9B-9C094ED344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1679F52-F406-4F12-8083-0AD0BB3D07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EBF33809-19F6-45CB-B3EA-4468B78ACC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8E90C986-E381-409B-AB5F-C541B03D8A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3D9BDB84-1638-4DB4-970E-F6CDCA6E57F9}"/>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8" name="Footer Placeholder 7">
            <a:extLst>
              <a:ext uri="{FF2B5EF4-FFF2-40B4-BE49-F238E27FC236}">
                <a16:creationId xmlns:a16="http://schemas.microsoft.com/office/drawing/2014/main" xmlns="" id="{232CE18B-D957-4623-86A9-FFB5E0548710}"/>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2F2AF058-AEC9-4031-8302-C34C0F864F94}"/>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3556642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3EC09C-1A4F-47F9-B5B4-65ADB635E97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F88D09C9-E8AA-4EFF-AEA9-41F09DD7BF49}"/>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4" name="Footer Placeholder 3">
            <a:extLst>
              <a:ext uri="{FF2B5EF4-FFF2-40B4-BE49-F238E27FC236}">
                <a16:creationId xmlns:a16="http://schemas.microsoft.com/office/drawing/2014/main" xmlns="" id="{28096854-DBE9-487D-8FCF-B63FAD2814E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ACCF79EC-6862-43B6-9D54-02C052F5CEDB}"/>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3078964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DE6A448-C14C-497E-89FF-5316535FAE10}"/>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3" name="Footer Placeholder 2">
            <a:extLst>
              <a:ext uri="{FF2B5EF4-FFF2-40B4-BE49-F238E27FC236}">
                <a16:creationId xmlns:a16="http://schemas.microsoft.com/office/drawing/2014/main" xmlns="" id="{251A9A8E-BE07-4D22-ACB4-D276453A7F4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479E2825-01F4-4B03-8FE9-D175AE1FB214}"/>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3523641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BFD4254-CEBB-4021-A799-E746BD7A04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99DC6512-F4D0-4064-B287-FDC109C326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8B75B3DE-A5D7-48E5-AE3A-5664B53B9F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F7E3221-564C-41FE-9C09-EBD91C3D0073}"/>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6" name="Footer Placeholder 5">
            <a:extLst>
              <a:ext uri="{FF2B5EF4-FFF2-40B4-BE49-F238E27FC236}">
                <a16:creationId xmlns:a16="http://schemas.microsoft.com/office/drawing/2014/main" xmlns="" id="{8741C7D5-A269-4275-9734-8D85D5B9113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465011B1-B2AC-4847-B9E7-80E132238363}"/>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4010524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B0BCAA-3CE9-46BD-8121-44B684497A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9A600133-EBF0-4D4C-9806-F29FAF150F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9601C9A9-9BC6-47AA-8E80-3927CF2417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80747F73-04EA-43E3-AC7C-EC67B33E9E71}"/>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6" name="Footer Placeholder 5">
            <a:extLst>
              <a:ext uri="{FF2B5EF4-FFF2-40B4-BE49-F238E27FC236}">
                <a16:creationId xmlns:a16="http://schemas.microsoft.com/office/drawing/2014/main" xmlns="" id="{D1927CD8-A3E5-4890-89D9-BDBAB6F572C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BADF1377-B5D5-4322-AC6D-959A72553FB5}"/>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2593618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744A1A-793A-495B-93E8-7C1FD47AA92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4ECD2E48-5633-4D79-8BD4-64FE2D83C1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EFBD5CF3-BCC1-4641-ACAF-95C918781F98}"/>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5" name="Footer Placeholder 4">
            <a:extLst>
              <a:ext uri="{FF2B5EF4-FFF2-40B4-BE49-F238E27FC236}">
                <a16:creationId xmlns:a16="http://schemas.microsoft.com/office/drawing/2014/main" xmlns="" id="{75507F78-4C07-44AB-8897-A79B1E2B861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199089D-C025-40C8-9A96-4D1678BAE9F0}"/>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2408270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96DD543-8D8C-4050-9649-F739BBE7DCB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5821424B-CF8C-4922-921D-39D46BEC03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2F362C0-6E59-490F-9623-21193F64C1E1}"/>
              </a:ext>
            </a:extLst>
          </p:cNvPr>
          <p:cNvSpPr>
            <a:spLocks noGrp="1"/>
          </p:cNvSpPr>
          <p:nvPr>
            <p:ph type="dt" sz="half" idx="10"/>
          </p:nvPr>
        </p:nvSpPr>
        <p:spPr/>
        <p:txBody>
          <a:bodyPr/>
          <a:lstStyle/>
          <a:p>
            <a:fld id="{DE334BBC-CDF4-4DD0-8F60-7206BE0AC8B7}" type="datetimeFigureOut">
              <a:rPr lang="en-IN" smtClean="0"/>
              <a:t>03-03-2022</a:t>
            </a:fld>
            <a:endParaRPr lang="en-IN"/>
          </a:p>
        </p:txBody>
      </p:sp>
      <p:sp>
        <p:nvSpPr>
          <p:cNvPr id="5" name="Footer Placeholder 4">
            <a:extLst>
              <a:ext uri="{FF2B5EF4-FFF2-40B4-BE49-F238E27FC236}">
                <a16:creationId xmlns:a16="http://schemas.microsoft.com/office/drawing/2014/main" xmlns="" id="{359C9001-CAF1-4A9D-A20A-39137C557C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248FE00-EF5C-4041-8F82-404AD9CEB2C4}"/>
              </a:ext>
            </a:extLst>
          </p:cNvPr>
          <p:cNvSpPr>
            <a:spLocks noGrp="1"/>
          </p:cNvSpPr>
          <p:nvPr>
            <p:ph type="sldNum" sz="quarter" idx="12"/>
          </p:nvPr>
        </p:nvSpPr>
        <p:spPr/>
        <p:txBody>
          <a:bodyPr/>
          <a:lstStyle/>
          <a:p>
            <a:fld id="{15019B09-AEBD-4152-9ADD-1CD4BA7BBA62}" type="slidenum">
              <a:rPr lang="en-IN" smtClean="0"/>
              <a:t>‹#›</a:t>
            </a:fld>
            <a:endParaRPr lang="en-IN"/>
          </a:p>
        </p:txBody>
      </p:sp>
    </p:spTree>
    <p:extLst>
      <p:ext uri="{BB962C8B-B14F-4D97-AF65-F5344CB8AC3E}">
        <p14:creationId xmlns:p14="http://schemas.microsoft.com/office/powerpoint/2010/main" val="736481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828B117B-F7A3-4174-BEE5-FA32E53D90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8808E20-1A84-474B-88F5-4D20E048FD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83934355-2C55-44BE-9462-CC50A4F181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334BBC-CDF4-4DD0-8F60-7206BE0AC8B7}" type="datetimeFigureOut">
              <a:rPr lang="en-IN" smtClean="0"/>
              <a:t>03-03-2022</a:t>
            </a:fld>
            <a:endParaRPr lang="en-IN"/>
          </a:p>
        </p:txBody>
      </p:sp>
      <p:sp>
        <p:nvSpPr>
          <p:cNvPr id="5" name="Footer Placeholder 4">
            <a:extLst>
              <a:ext uri="{FF2B5EF4-FFF2-40B4-BE49-F238E27FC236}">
                <a16:creationId xmlns:a16="http://schemas.microsoft.com/office/drawing/2014/main" xmlns="" id="{1E478C31-E425-4E00-9C76-036C68A415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F862E8A3-E1EB-41BE-A4AA-CEF61E00A3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019B09-AEBD-4152-9ADD-1CD4BA7BBA62}" type="slidenum">
              <a:rPr lang="en-IN" smtClean="0"/>
              <a:t>‹#›</a:t>
            </a:fld>
            <a:endParaRPr lang="en-IN"/>
          </a:p>
        </p:txBody>
      </p:sp>
    </p:spTree>
    <p:extLst>
      <p:ext uri="{BB962C8B-B14F-4D97-AF65-F5344CB8AC3E}">
        <p14:creationId xmlns:p14="http://schemas.microsoft.com/office/powerpoint/2010/main" val="3414137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DE008695-6376-4087-B8F9-437971C7F801}"/>
              </a:ext>
            </a:extLst>
          </p:cNvPr>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artisticPlasticWrap/>
                    </a14:imgEffect>
                  </a14:imgLayer>
                </a14:imgProps>
              </a:ext>
              <a:ext uri="{28A0092B-C50C-407E-A947-70E740481C1C}">
                <a14:useLocalDpi xmlns:a14="http://schemas.microsoft.com/office/drawing/2010/main" val="0"/>
              </a:ext>
            </a:extLst>
          </a:blip>
          <a:stretch>
            <a:fillRect/>
          </a:stretch>
        </p:blipFill>
        <p:spPr>
          <a:xfrm>
            <a:off x="3269937" y="1741058"/>
            <a:ext cx="5652126" cy="4544309"/>
          </a:xfrm>
          <a:prstGeom prst="rect">
            <a:avLst/>
          </a:prstGeom>
          <a:ln>
            <a:noFill/>
          </a:ln>
          <a:effectLst>
            <a:softEdge rad="63500"/>
          </a:effectLst>
        </p:spPr>
      </p:pic>
      <p:sp>
        <p:nvSpPr>
          <p:cNvPr id="2" name="Title 1">
            <a:extLst>
              <a:ext uri="{FF2B5EF4-FFF2-40B4-BE49-F238E27FC236}">
                <a16:creationId xmlns:a16="http://schemas.microsoft.com/office/drawing/2014/main" xmlns="" id="{AE5EDDE0-94AC-40C7-B85F-630768B015FB}"/>
              </a:ext>
            </a:extLst>
          </p:cNvPr>
          <p:cNvSpPr>
            <a:spLocks noGrp="1"/>
          </p:cNvSpPr>
          <p:nvPr>
            <p:ph type="ctrTitle"/>
          </p:nvPr>
        </p:nvSpPr>
        <p:spPr>
          <a:xfrm>
            <a:off x="1552281" y="1122363"/>
            <a:ext cx="9144000" cy="2387600"/>
          </a:xfrm>
        </p:spPr>
        <p:txBody>
          <a:bodyPr/>
          <a:lstStyle/>
          <a:p>
            <a:r>
              <a:rPr lang="en-IN" b="1" dirty="0">
                <a:ln>
                  <a:solidFill>
                    <a:schemeClr val="accent5">
                      <a:lumMod val="75000"/>
                    </a:schemeClr>
                  </a:solidFill>
                </a:ln>
                <a:solidFill>
                  <a:srgbClr val="000066"/>
                </a:solidFill>
                <a:latin typeface="Aharoni" panose="02010803020104030203" pitchFamily="2" charset="-79"/>
                <a:cs typeface="Aharoni" panose="02010803020104030203" pitchFamily="2" charset="-79"/>
              </a:rPr>
              <a:t>Sexual Harassment of Women at Workplace</a:t>
            </a:r>
          </a:p>
        </p:txBody>
      </p:sp>
      <p:sp>
        <p:nvSpPr>
          <p:cNvPr id="3" name="Subtitle 2">
            <a:extLst>
              <a:ext uri="{FF2B5EF4-FFF2-40B4-BE49-F238E27FC236}">
                <a16:creationId xmlns:a16="http://schemas.microsoft.com/office/drawing/2014/main" xmlns="" id="{3267B5C9-4D59-4C4F-9405-E76EFD1FACC8}"/>
              </a:ext>
            </a:extLst>
          </p:cNvPr>
          <p:cNvSpPr>
            <a:spLocks noGrp="1"/>
          </p:cNvSpPr>
          <p:nvPr>
            <p:ph type="subTitle" idx="1"/>
          </p:nvPr>
        </p:nvSpPr>
        <p:spPr>
          <a:xfrm>
            <a:off x="1442301" y="4083834"/>
            <a:ext cx="9495936" cy="564609"/>
          </a:xfrm>
        </p:spPr>
        <p:txBody>
          <a:bodyPr/>
          <a:lstStyle/>
          <a:p>
            <a:r>
              <a:rPr lang="en-IN" dirty="0">
                <a:ln>
                  <a:solidFill>
                    <a:schemeClr val="accent5">
                      <a:lumMod val="75000"/>
                    </a:schemeClr>
                  </a:solidFill>
                </a:ln>
                <a:solidFill>
                  <a:srgbClr val="000066"/>
                </a:solidFill>
                <a:latin typeface="Arial Black" panose="020B0A04020102020204" pitchFamily="34" charset="0"/>
              </a:rPr>
              <a:t>POSH (Prevention, Prohibition and Redressal) Act 2013</a:t>
            </a:r>
          </a:p>
        </p:txBody>
      </p:sp>
    </p:spTree>
    <p:extLst>
      <p:ext uri="{BB962C8B-B14F-4D97-AF65-F5344CB8AC3E}">
        <p14:creationId xmlns:p14="http://schemas.microsoft.com/office/powerpoint/2010/main" val="2478391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D0D0DC0-62DC-4F4C-A301-3F4E8B4FF100}"/>
              </a:ext>
            </a:extLst>
          </p:cNvPr>
          <p:cNvSpPr>
            <a:spLocks noGrp="1"/>
          </p:cNvSpPr>
          <p:nvPr>
            <p:ph idx="1"/>
          </p:nvPr>
        </p:nvSpPr>
        <p:spPr>
          <a:xfrm>
            <a:off x="1263227" y="550791"/>
            <a:ext cx="5016995" cy="5979313"/>
          </a:xfrm>
        </p:spPr>
        <p:txBody>
          <a:bodyPr>
            <a:normAutofit/>
          </a:bodyPr>
          <a:lstStyle/>
          <a:p>
            <a:pPr marL="0" indent="0" algn="justLow">
              <a:buNone/>
            </a:pPr>
            <a:r>
              <a:rPr lang="en-US" sz="2400" b="1" i="0" u="none" strike="noStrike" baseline="0" dirty="0">
                <a:solidFill>
                  <a:srgbClr val="4D4D4F"/>
                </a:solidFill>
                <a:latin typeface="Arial Narrow" panose="020B0606020202030204" pitchFamily="34" charset="0"/>
              </a:rPr>
              <a:t>The Sexual Harassment of Women at Workplace (Prevention, Prohibition and Redressal) Act, 2013 was enacted to ensure safe working spaces for women and to build enabling work environments that respect women’s right to equality of status and opportunity. An effective implementation of the Act will contribute to the realization of their right to gender equality, life and liberty, equality in working conditions everywhere. The sense of security at the workplace will improve women’s participation in work, resulting in their economic empowerment and inclusive </a:t>
            </a:r>
            <a:r>
              <a:rPr lang="en-IN" sz="2400" b="1" i="0" u="none" strike="noStrike" baseline="0" dirty="0">
                <a:solidFill>
                  <a:srgbClr val="4D4D4F"/>
                </a:solidFill>
                <a:latin typeface="Arial Narrow" panose="020B0606020202030204" pitchFamily="34" charset="0"/>
              </a:rPr>
              <a:t>growth.</a:t>
            </a:r>
            <a:endParaRPr lang="en-IN" sz="3600" b="1" dirty="0">
              <a:latin typeface="Arial Narrow" panose="020B0606020202030204" pitchFamily="34" charset="0"/>
            </a:endParaRPr>
          </a:p>
        </p:txBody>
      </p:sp>
      <p:sp>
        <p:nvSpPr>
          <p:cNvPr id="4" name="Content Placeholder 2">
            <a:extLst>
              <a:ext uri="{FF2B5EF4-FFF2-40B4-BE49-F238E27FC236}">
                <a16:creationId xmlns:a16="http://schemas.microsoft.com/office/drawing/2014/main" xmlns="" id="{D7D981CE-3A46-4AF6-A80E-991EDE626F34}"/>
              </a:ext>
            </a:extLst>
          </p:cNvPr>
          <p:cNvSpPr txBox="1">
            <a:spLocks/>
          </p:cNvSpPr>
          <p:nvPr/>
        </p:nvSpPr>
        <p:spPr>
          <a:xfrm>
            <a:off x="6287401" y="621129"/>
            <a:ext cx="5087333" cy="590897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buNone/>
            </a:pPr>
            <a:r>
              <a:rPr lang="hi-IN" sz="2400" b="1" dirty="0">
                <a:latin typeface="Arial Narrow" panose="020B0606020202030204" pitchFamily="34" charset="0"/>
              </a:rPr>
              <a:t>कार्यस्थल पर महिलाओं का </a:t>
            </a:r>
            <a:r>
              <a:rPr lang="en-IN" sz="2400" b="1" dirty="0">
                <a:latin typeface="Arial Narrow" panose="020B0606020202030204" pitchFamily="34" charset="0"/>
              </a:rPr>
              <a:t/>
            </a:r>
            <a:br>
              <a:rPr lang="en-IN" sz="2400" b="1" dirty="0">
                <a:latin typeface="Arial Narrow" panose="020B0606020202030204" pitchFamily="34" charset="0"/>
              </a:rPr>
            </a:br>
            <a:r>
              <a:rPr lang="hi-IN" sz="2400" b="1" dirty="0">
                <a:latin typeface="Arial Narrow" panose="020B0606020202030204" pitchFamily="34" charset="0"/>
              </a:rPr>
              <a:t>यौन उत्पीड़न (रोकथाम, निषेध और निवारण) अधिनियम, 2013 महिलाओं के लिए सुरक्षित कार्य स्थान सुनिश्चित करने और कार्य वातावरण को सक्षम बनाने के लिए बनाया गया था जो महिलाओं की स्थिति और अवसर की समानता के अधिकार का सम्मान करता है। अधिनियम का एक प्रभावी कार्यान्वयन लैंगिक समानता, जीवन और स्वतंत्रता, हर जगह काम करने की स्थिति में समानता के उनके अधिकार की प्राप्ति में योगदान देगा।</a:t>
            </a:r>
            <a:r>
              <a:rPr lang="en-IN" sz="2400" b="1" dirty="0">
                <a:latin typeface="Arial Narrow" panose="020B0606020202030204" pitchFamily="34" charset="0"/>
              </a:rPr>
              <a:t> </a:t>
            </a:r>
            <a:r>
              <a:rPr lang="hi-IN" sz="2400" b="1" dirty="0">
                <a:latin typeface="Arial Narrow" panose="020B0606020202030204" pitchFamily="34" charset="0"/>
              </a:rPr>
              <a:t>कार्यस्थल पर सुरक्षा की भावना</a:t>
            </a:r>
            <a:r>
              <a:rPr lang="en-IN" sz="2400" b="1" dirty="0">
                <a:latin typeface="Arial Narrow" panose="020B0606020202030204" pitchFamily="34" charset="0"/>
              </a:rPr>
              <a:t>,</a:t>
            </a:r>
            <a:r>
              <a:rPr lang="hi-IN" sz="2400" b="1" dirty="0">
                <a:latin typeface="Arial Narrow" panose="020B0606020202030204" pitchFamily="34" charset="0"/>
              </a:rPr>
              <a:t> काम में महिलाओं की भागीदारी को बेहतर करेगी, जिसके परिणामस्वरूप उनका आर्थिक सशक्तिकरण और समावेशी विकास होगा।</a:t>
            </a:r>
            <a:endParaRPr lang="en-IN" sz="2400" b="1" dirty="0">
              <a:latin typeface="Arial Narrow" panose="020B0606020202030204" pitchFamily="34" charset="0"/>
            </a:endParaRPr>
          </a:p>
        </p:txBody>
      </p:sp>
    </p:spTree>
    <p:extLst>
      <p:ext uri="{BB962C8B-B14F-4D97-AF65-F5344CB8AC3E}">
        <p14:creationId xmlns:p14="http://schemas.microsoft.com/office/powerpoint/2010/main" val="3732536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69F0FC26-0D9E-415B-9C10-BC1FADC92480}"/>
              </a:ext>
            </a:extLst>
          </p:cNvPr>
          <p:cNvSpPr>
            <a:spLocks noGrp="1"/>
          </p:cNvSpPr>
          <p:nvPr>
            <p:ph type="title"/>
          </p:nvPr>
        </p:nvSpPr>
        <p:spPr>
          <a:xfrm>
            <a:off x="1368367" y="366115"/>
            <a:ext cx="10100035" cy="1325563"/>
          </a:xfrm>
          <a:solidFill>
            <a:srgbClr val="FFCC99">
              <a:alpha val="36000"/>
            </a:srgbClr>
          </a:solidFill>
          <a:scene3d>
            <a:camera prst="orthographicFront"/>
            <a:lightRig rig="threePt" dir="t"/>
          </a:scene3d>
          <a:sp3d>
            <a:bevelT w="114300" prst="artDeco"/>
          </a:sp3d>
        </p:spPr>
        <p:txBody>
          <a:bodyPr/>
          <a:lstStyle/>
          <a:p>
            <a:r>
              <a:rPr lang="en-IN" b="1" dirty="0">
                <a:ln w="12700" cmpd="sng">
                  <a:solidFill>
                    <a:schemeClr val="bg2">
                      <a:lumMod val="90000"/>
                    </a:schemeClr>
                  </a:solidFill>
                  <a:prstDash val="solid"/>
                </a:ln>
                <a:solidFill>
                  <a:srgbClr val="006666"/>
                </a:solidFill>
                <a:latin typeface="Bernard MT Condensed" panose="02050806060905020404" pitchFamily="18" charset="0"/>
              </a:rPr>
              <a:t>Who is an aggrieved woman?</a:t>
            </a:r>
            <a:br>
              <a:rPr lang="en-IN" b="1" dirty="0">
                <a:ln w="12700" cmpd="sng">
                  <a:solidFill>
                    <a:schemeClr val="bg2">
                      <a:lumMod val="90000"/>
                    </a:schemeClr>
                  </a:solidFill>
                  <a:prstDash val="solid"/>
                </a:ln>
                <a:solidFill>
                  <a:srgbClr val="006666"/>
                </a:solidFill>
                <a:latin typeface="Bernard MT Condensed" panose="02050806060905020404" pitchFamily="18" charset="0"/>
              </a:rPr>
            </a:br>
            <a:r>
              <a:rPr lang="hi-IN" b="1" dirty="0">
                <a:ln w="12700" cmpd="sng">
                  <a:solidFill>
                    <a:schemeClr val="bg2">
                      <a:lumMod val="90000"/>
                    </a:schemeClr>
                  </a:solidFill>
                  <a:prstDash val="solid"/>
                </a:ln>
                <a:solidFill>
                  <a:srgbClr val="006666"/>
                </a:solidFill>
                <a:latin typeface="Bernard MT Condensed" panose="02050806060905020404" pitchFamily="18" charset="0"/>
              </a:rPr>
              <a:t>एक पीड़ित महिला कौन है?</a:t>
            </a:r>
            <a:endParaRPr lang="en-IN" b="1" dirty="0">
              <a:ln w="12700" cmpd="sng">
                <a:solidFill>
                  <a:schemeClr val="bg2">
                    <a:lumMod val="90000"/>
                  </a:schemeClr>
                </a:solidFill>
                <a:prstDash val="solid"/>
              </a:ln>
              <a:solidFill>
                <a:srgbClr val="006666"/>
              </a:solidFill>
            </a:endParaRPr>
          </a:p>
        </p:txBody>
      </p:sp>
      <p:sp>
        <p:nvSpPr>
          <p:cNvPr id="6" name="Rectangle: Rounded Corners 5">
            <a:extLst>
              <a:ext uri="{FF2B5EF4-FFF2-40B4-BE49-F238E27FC236}">
                <a16:creationId xmlns:a16="http://schemas.microsoft.com/office/drawing/2014/main" xmlns="" id="{08285EB6-B656-471A-A14D-F05D1724DC9E}"/>
              </a:ext>
            </a:extLst>
          </p:cNvPr>
          <p:cNvSpPr/>
          <p:nvPr/>
        </p:nvSpPr>
        <p:spPr>
          <a:xfrm>
            <a:off x="4756335" y="1714134"/>
            <a:ext cx="3094892" cy="539261"/>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Aggrieved Women</a:t>
            </a:r>
          </a:p>
        </p:txBody>
      </p:sp>
      <p:sp>
        <p:nvSpPr>
          <p:cNvPr id="7" name="Rectangle: Rounded Corners 6">
            <a:extLst>
              <a:ext uri="{FF2B5EF4-FFF2-40B4-BE49-F238E27FC236}">
                <a16:creationId xmlns:a16="http://schemas.microsoft.com/office/drawing/2014/main" xmlns="" id="{58724C38-CFC4-410D-8B68-F32F3188D799}"/>
              </a:ext>
            </a:extLst>
          </p:cNvPr>
          <p:cNvSpPr/>
          <p:nvPr/>
        </p:nvSpPr>
        <p:spPr>
          <a:xfrm>
            <a:off x="2197470" y="3056579"/>
            <a:ext cx="1483576" cy="539261"/>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Working</a:t>
            </a:r>
          </a:p>
        </p:txBody>
      </p:sp>
      <p:sp>
        <p:nvSpPr>
          <p:cNvPr id="8" name="Rectangle: Rounded Corners 7">
            <a:extLst>
              <a:ext uri="{FF2B5EF4-FFF2-40B4-BE49-F238E27FC236}">
                <a16:creationId xmlns:a16="http://schemas.microsoft.com/office/drawing/2014/main" xmlns="" id="{37AD3646-95DB-4775-9876-E8EAC82DF358}"/>
              </a:ext>
            </a:extLst>
          </p:cNvPr>
          <p:cNvSpPr/>
          <p:nvPr/>
        </p:nvSpPr>
        <p:spPr>
          <a:xfrm>
            <a:off x="4975839" y="3056576"/>
            <a:ext cx="2679330" cy="539261"/>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Visiting a Workplace</a:t>
            </a:r>
          </a:p>
        </p:txBody>
      </p:sp>
      <p:sp>
        <p:nvSpPr>
          <p:cNvPr id="9" name="Rectangle: Rounded Corners 8">
            <a:extLst>
              <a:ext uri="{FF2B5EF4-FFF2-40B4-BE49-F238E27FC236}">
                <a16:creationId xmlns:a16="http://schemas.microsoft.com/office/drawing/2014/main" xmlns="" id="{48BC0D09-287F-43DF-8F6C-AFBC2BB178D5}"/>
              </a:ext>
            </a:extLst>
          </p:cNvPr>
          <p:cNvSpPr/>
          <p:nvPr/>
        </p:nvSpPr>
        <p:spPr>
          <a:xfrm>
            <a:off x="9276188" y="3056575"/>
            <a:ext cx="1483576" cy="539261"/>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Student</a:t>
            </a:r>
          </a:p>
        </p:txBody>
      </p:sp>
      <p:sp>
        <p:nvSpPr>
          <p:cNvPr id="10" name="Rectangle: Rounded Corners 9">
            <a:extLst>
              <a:ext uri="{FF2B5EF4-FFF2-40B4-BE49-F238E27FC236}">
                <a16:creationId xmlns:a16="http://schemas.microsoft.com/office/drawing/2014/main" xmlns="" id="{9DC9E86D-B655-4215-8CB2-9DE8F9D36524}"/>
              </a:ext>
            </a:extLst>
          </p:cNvPr>
          <p:cNvSpPr/>
          <p:nvPr/>
        </p:nvSpPr>
        <p:spPr>
          <a:xfrm>
            <a:off x="1253764" y="4481084"/>
            <a:ext cx="1483576" cy="132556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Domestic Worker</a:t>
            </a:r>
          </a:p>
        </p:txBody>
      </p:sp>
      <p:sp>
        <p:nvSpPr>
          <p:cNvPr id="13" name="Rectangle: Rounded Corners 12">
            <a:extLst>
              <a:ext uri="{FF2B5EF4-FFF2-40B4-BE49-F238E27FC236}">
                <a16:creationId xmlns:a16="http://schemas.microsoft.com/office/drawing/2014/main" xmlns="" id="{3490D605-1F74-4BD4-A0EB-417B7A9F9265}"/>
              </a:ext>
            </a:extLst>
          </p:cNvPr>
          <p:cNvSpPr/>
          <p:nvPr/>
        </p:nvSpPr>
        <p:spPr>
          <a:xfrm>
            <a:off x="3188072" y="4481084"/>
            <a:ext cx="1483576" cy="132556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Regular/ Temporary/ Ad Hoc/ Daily Wager</a:t>
            </a:r>
          </a:p>
        </p:txBody>
      </p:sp>
      <p:sp>
        <p:nvSpPr>
          <p:cNvPr id="14" name="Rectangle: Rounded Corners 13">
            <a:extLst>
              <a:ext uri="{FF2B5EF4-FFF2-40B4-BE49-F238E27FC236}">
                <a16:creationId xmlns:a16="http://schemas.microsoft.com/office/drawing/2014/main" xmlns="" id="{002AE557-0F10-456D-8085-59C0D6D619B6}"/>
              </a:ext>
            </a:extLst>
          </p:cNvPr>
          <p:cNvSpPr/>
          <p:nvPr/>
        </p:nvSpPr>
        <p:spPr>
          <a:xfrm>
            <a:off x="5122379" y="4481083"/>
            <a:ext cx="1805959" cy="132556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For remuneration/ Voluntary basis/ Otherwise</a:t>
            </a:r>
          </a:p>
        </p:txBody>
      </p:sp>
      <p:sp>
        <p:nvSpPr>
          <p:cNvPr id="15" name="Rectangle: Rounded Corners 14">
            <a:extLst>
              <a:ext uri="{FF2B5EF4-FFF2-40B4-BE49-F238E27FC236}">
                <a16:creationId xmlns:a16="http://schemas.microsoft.com/office/drawing/2014/main" xmlns="" id="{119E6FB2-AFE3-4055-A6A8-BCFFCA3218F7}"/>
              </a:ext>
            </a:extLst>
          </p:cNvPr>
          <p:cNvSpPr/>
          <p:nvPr/>
        </p:nvSpPr>
        <p:spPr>
          <a:xfrm>
            <a:off x="7297006" y="4481083"/>
            <a:ext cx="1483576" cy="132556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Employed directly/ Through an agent</a:t>
            </a:r>
          </a:p>
        </p:txBody>
      </p:sp>
      <p:sp>
        <p:nvSpPr>
          <p:cNvPr id="16" name="Rectangle: Rounded Corners 15">
            <a:extLst>
              <a:ext uri="{FF2B5EF4-FFF2-40B4-BE49-F238E27FC236}">
                <a16:creationId xmlns:a16="http://schemas.microsoft.com/office/drawing/2014/main" xmlns="" id="{7A1F26B9-DC7A-483A-B38F-94824CBD00E6}"/>
              </a:ext>
            </a:extLst>
          </p:cNvPr>
          <p:cNvSpPr/>
          <p:nvPr/>
        </p:nvSpPr>
        <p:spPr>
          <a:xfrm>
            <a:off x="9149251" y="4481083"/>
            <a:ext cx="2204547" cy="132556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Contract Worker/ Probationer/ Trainee/ Apprentice/ called by any other such name</a:t>
            </a:r>
          </a:p>
        </p:txBody>
      </p:sp>
      <p:cxnSp>
        <p:nvCxnSpPr>
          <p:cNvPr id="18" name="Straight Connector 17">
            <a:extLst>
              <a:ext uri="{FF2B5EF4-FFF2-40B4-BE49-F238E27FC236}">
                <a16:creationId xmlns:a16="http://schemas.microsoft.com/office/drawing/2014/main" xmlns="" id="{6532C3F5-C15C-434E-9826-142A2A90115B}"/>
              </a:ext>
            </a:extLst>
          </p:cNvPr>
          <p:cNvCxnSpPr/>
          <p:nvPr/>
        </p:nvCxnSpPr>
        <p:spPr>
          <a:xfrm>
            <a:off x="2860432" y="2684585"/>
            <a:ext cx="7115907"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20" name="Straight Connector 19">
            <a:extLst>
              <a:ext uri="{FF2B5EF4-FFF2-40B4-BE49-F238E27FC236}">
                <a16:creationId xmlns:a16="http://schemas.microsoft.com/office/drawing/2014/main" xmlns="" id="{29F31926-0485-4249-AA2B-76435872D661}"/>
              </a:ext>
            </a:extLst>
          </p:cNvPr>
          <p:cNvCxnSpPr>
            <a:stCxn id="6" idx="2"/>
          </p:cNvCxnSpPr>
          <p:nvPr/>
        </p:nvCxnSpPr>
        <p:spPr>
          <a:xfrm flipH="1">
            <a:off x="6295292" y="2253395"/>
            <a:ext cx="8489" cy="442913"/>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Straight Arrow Connector 21">
            <a:extLst>
              <a:ext uri="{FF2B5EF4-FFF2-40B4-BE49-F238E27FC236}">
                <a16:creationId xmlns:a16="http://schemas.microsoft.com/office/drawing/2014/main" xmlns="" id="{05D90441-7327-4EBD-9456-D0239A2376D7}"/>
              </a:ext>
            </a:extLst>
          </p:cNvPr>
          <p:cNvCxnSpPr>
            <a:cxnSpLocks/>
          </p:cNvCxnSpPr>
          <p:nvPr/>
        </p:nvCxnSpPr>
        <p:spPr>
          <a:xfrm>
            <a:off x="2860432" y="2684585"/>
            <a:ext cx="0" cy="45405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23" name="Straight Arrow Connector 22">
            <a:extLst>
              <a:ext uri="{FF2B5EF4-FFF2-40B4-BE49-F238E27FC236}">
                <a16:creationId xmlns:a16="http://schemas.microsoft.com/office/drawing/2014/main" xmlns="" id="{EDAFEA65-4926-4811-AB8F-A323D6DC6D9B}"/>
              </a:ext>
            </a:extLst>
          </p:cNvPr>
          <p:cNvCxnSpPr/>
          <p:nvPr/>
        </p:nvCxnSpPr>
        <p:spPr>
          <a:xfrm>
            <a:off x="6295292" y="2684585"/>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24" name="Straight Arrow Connector 23">
            <a:extLst>
              <a:ext uri="{FF2B5EF4-FFF2-40B4-BE49-F238E27FC236}">
                <a16:creationId xmlns:a16="http://schemas.microsoft.com/office/drawing/2014/main" xmlns="" id="{7E29DA04-0B13-43C2-AEC4-DCFF512B037B}"/>
              </a:ext>
            </a:extLst>
          </p:cNvPr>
          <p:cNvCxnSpPr/>
          <p:nvPr/>
        </p:nvCxnSpPr>
        <p:spPr>
          <a:xfrm>
            <a:off x="9964616" y="2684585"/>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25" name="Straight Connector 24">
            <a:extLst>
              <a:ext uri="{FF2B5EF4-FFF2-40B4-BE49-F238E27FC236}">
                <a16:creationId xmlns:a16="http://schemas.microsoft.com/office/drawing/2014/main" xmlns="" id="{824E132D-1578-4305-9BE5-FA85A1394CC0}"/>
              </a:ext>
            </a:extLst>
          </p:cNvPr>
          <p:cNvCxnSpPr>
            <a:cxnSpLocks/>
          </p:cNvCxnSpPr>
          <p:nvPr/>
        </p:nvCxnSpPr>
        <p:spPr>
          <a:xfrm>
            <a:off x="2033344" y="4097950"/>
            <a:ext cx="8215633"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26" name="Straight Connector 25">
            <a:extLst>
              <a:ext uri="{FF2B5EF4-FFF2-40B4-BE49-F238E27FC236}">
                <a16:creationId xmlns:a16="http://schemas.microsoft.com/office/drawing/2014/main" xmlns="" id="{B87DFB26-5453-45AC-8344-9D6A23357E7F}"/>
              </a:ext>
            </a:extLst>
          </p:cNvPr>
          <p:cNvCxnSpPr/>
          <p:nvPr/>
        </p:nvCxnSpPr>
        <p:spPr>
          <a:xfrm flipH="1">
            <a:off x="2851943" y="3640751"/>
            <a:ext cx="8489" cy="442913"/>
          </a:xfrm>
          <a:prstGeom prst="line">
            <a:avLst/>
          </a:prstGeom>
        </p:spPr>
        <p:style>
          <a:lnRef idx="3">
            <a:schemeClr val="accent6"/>
          </a:lnRef>
          <a:fillRef idx="0">
            <a:schemeClr val="accent6"/>
          </a:fillRef>
          <a:effectRef idx="2">
            <a:schemeClr val="accent6"/>
          </a:effectRef>
          <a:fontRef idx="minor">
            <a:schemeClr val="tx1"/>
          </a:fontRef>
        </p:style>
      </p:cxnSp>
      <p:cxnSp>
        <p:nvCxnSpPr>
          <p:cNvPr id="27" name="Straight Arrow Connector 26">
            <a:extLst>
              <a:ext uri="{FF2B5EF4-FFF2-40B4-BE49-F238E27FC236}">
                <a16:creationId xmlns:a16="http://schemas.microsoft.com/office/drawing/2014/main" xmlns="" id="{D6E132C5-EFD5-4075-98B8-880483297500}"/>
              </a:ext>
            </a:extLst>
          </p:cNvPr>
          <p:cNvCxnSpPr/>
          <p:nvPr/>
        </p:nvCxnSpPr>
        <p:spPr>
          <a:xfrm>
            <a:off x="2043000" y="4097950"/>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28" name="Straight Arrow Connector 27">
            <a:extLst>
              <a:ext uri="{FF2B5EF4-FFF2-40B4-BE49-F238E27FC236}">
                <a16:creationId xmlns:a16="http://schemas.microsoft.com/office/drawing/2014/main" xmlns="" id="{E9046688-B3CA-4A19-BC61-7B1434055228}"/>
              </a:ext>
            </a:extLst>
          </p:cNvPr>
          <p:cNvCxnSpPr/>
          <p:nvPr/>
        </p:nvCxnSpPr>
        <p:spPr>
          <a:xfrm>
            <a:off x="3928907" y="4097950"/>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29" name="Straight Arrow Connector 28">
            <a:extLst>
              <a:ext uri="{FF2B5EF4-FFF2-40B4-BE49-F238E27FC236}">
                <a16:creationId xmlns:a16="http://schemas.microsoft.com/office/drawing/2014/main" xmlns="" id="{172CBD5D-0369-4B8A-B367-A31143968593}"/>
              </a:ext>
            </a:extLst>
          </p:cNvPr>
          <p:cNvCxnSpPr/>
          <p:nvPr/>
        </p:nvCxnSpPr>
        <p:spPr>
          <a:xfrm>
            <a:off x="6045653" y="4083664"/>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0" name="Straight Arrow Connector 29">
            <a:extLst>
              <a:ext uri="{FF2B5EF4-FFF2-40B4-BE49-F238E27FC236}">
                <a16:creationId xmlns:a16="http://schemas.microsoft.com/office/drawing/2014/main" xmlns="" id="{A25C9290-B8F3-4EBD-8269-FAEB6045C18A}"/>
              </a:ext>
            </a:extLst>
          </p:cNvPr>
          <p:cNvCxnSpPr/>
          <p:nvPr/>
        </p:nvCxnSpPr>
        <p:spPr>
          <a:xfrm>
            <a:off x="8038794" y="4083664"/>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31" name="Straight Arrow Connector 30">
            <a:extLst>
              <a:ext uri="{FF2B5EF4-FFF2-40B4-BE49-F238E27FC236}">
                <a16:creationId xmlns:a16="http://schemas.microsoft.com/office/drawing/2014/main" xmlns="" id="{CED65596-691B-4C35-A8C3-3A95E7286A0B}"/>
              </a:ext>
            </a:extLst>
          </p:cNvPr>
          <p:cNvCxnSpPr/>
          <p:nvPr/>
        </p:nvCxnSpPr>
        <p:spPr>
          <a:xfrm>
            <a:off x="10248977" y="4083664"/>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171003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B9917B8-7E72-42B6-BC3A-4AD7C03AD837}"/>
              </a:ext>
            </a:extLst>
          </p:cNvPr>
          <p:cNvSpPr>
            <a:spLocks noGrp="1"/>
          </p:cNvSpPr>
          <p:nvPr>
            <p:ph type="title"/>
          </p:nvPr>
        </p:nvSpPr>
        <p:spPr>
          <a:xfrm>
            <a:off x="1316517" y="365123"/>
            <a:ext cx="10100035" cy="1325563"/>
          </a:xfrm>
          <a:solidFill>
            <a:srgbClr val="FFCC99">
              <a:alpha val="36000"/>
            </a:srgbClr>
          </a:solidFill>
          <a:scene3d>
            <a:camera prst="orthographicFront"/>
            <a:lightRig rig="threePt" dir="t"/>
          </a:scene3d>
          <a:sp3d>
            <a:bevelT w="114300" prst="artDeco"/>
          </a:sp3d>
        </p:spPr>
        <p:txBody>
          <a:bodyPr/>
          <a:lstStyle/>
          <a:p>
            <a:r>
              <a:rPr lang="en-IN" b="1" dirty="0">
                <a:ln w="12700" cmpd="sng">
                  <a:solidFill>
                    <a:schemeClr val="bg2">
                      <a:lumMod val="90000"/>
                    </a:schemeClr>
                  </a:solidFill>
                  <a:prstDash val="solid"/>
                </a:ln>
                <a:solidFill>
                  <a:srgbClr val="006666"/>
                </a:solidFill>
                <a:latin typeface="Bernard MT Condensed" panose="02050806060905020404" pitchFamily="18" charset="0"/>
              </a:rPr>
              <a:t>What is a Workplace?</a:t>
            </a:r>
            <a:br>
              <a:rPr lang="en-IN" b="1" dirty="0">
                <a:ln w="12700" cmpd="sng">
                  <a:solidFill>
                    <a:schemeClr val="bg2">
                      <a:lumMod val="90000"/>
                    </a:schemeClr>
                  </a:solidFill>
                  <a:prstDash val="solid"/>
                </a:ln>
                <a:solidFill>
                  <a:srgbClr val="006666"/>
                </a:solidFill>
                <a:latin typeface="Bernard MT Condensed" panose="02050806060905020404" pitchFamily="18" charset="0"/>
              </a:rPr>
            </a:br>
            <a:r>
              <a:rPr lang="hi-IN" b="1" dirty="0">
                <a:ln w="12700" cmpd="sng">
                  <a:solidFill>
                    <a:schemeClr val="bg2">
                      <a:lumMod val="90000"/>
                    </a:schemeClr>
                  </a:solidFill>
                  <a:prstDash val="solid"/>
                </a:ln>
                <a:solidFill>
                  <a:srgbClr val="006666"/>
                </a:solidFill>
                <a:latin typeface="Bernard MT Condensed" panose="02050806060905020404" pitchFamily="18" charset="0"/>
              </a:rPr>
              <a:t>एक कार्यस्थल क्या है?</a:t>
            </a:r>
            <a:endParaRPr lang="en-IN" b="1" dirty="0">
              <a:ln w="12700" cmpd="sng">
                <a:solidFill>
                  <a:schemeClr val="bg2">
                    <a:lumMod val="90000"/>
                  </a:schemeClr>
                </a:solidFill>
                <a:prstDash val="solid"/>
              </a:ln>
              <a:solidFill>
                <a:srgbClr val="006666"/>
              </a:solidFill>
            </a:endParaRPr>
          </a:p>
        </p:txBody>
      </p:sp>
      <p:sp>
        <p:nvSpPr>
          <p:cNvPr id="6" name="Title 1">
            <a:extLst>
              <a:ext uri="{FF2B5EF4-FFF2-40B4-BE49-F238E27FC236}">
                <a16:creationId xmlns:a16="http://schemas.microsoft.com/office/drawing/2014/main" xmlns="" id="{38FA8AC9-881F-47F7-B1C1-11A8DB88DCA1}"/>
              </a:ext>
            </a:extLst>
          </p:cNvPr>
          <p:cNvSpPr txBox="1">
            <a:spLocks/>
          </p:cNvSpPr>
          <p:nvPr/>
        </p:nvSpPr>
        <p:spPr>
          <a:xfrm>
            <a:off x="1253764" y="1690686"/>
            <a:ext cx="4473796" cy="4802189"/>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pPr>
            <a:r>
              <a:rPr lang="en-US" sz="3600" b="1" dirty="0">
                <a:solidFill>
                  <a:srgbClr val="4D4D4F"/>
                </a:solidFill>
                <a:latin typeface="Arial Narrow" panose="020B0606020202030204" pitchFamily="34" charset="0"/>
                <a:ea typeface="+mn-ea"/>
                <a:cs typeface="+mn-cs"/>
              </a:rPr>
              <a:t>Any place visited by the employee arising out of or during the course of employment, including transportation provided by the employer for undertaking such a journey.</a:t>
            </a:r>
          </a:p>
          <a:p>
            <a:pPr algn="just">
              <a:lnSpc>
                <a:spcPct val="100000"/>
              </a:lnSpc>
            </a:pPr>
            <a:r>
              <a:rPr lang="en-US" sz="3600" b="1" dirty="0">
                <a:solidFill>
                  <a:srgbClr val="4D4D4F"/>
                </a:solidFill>
                <a:latin typeface="Arial Narrow" panose="020B0606020202030204" pitchFamily="34" charset="0"/>
                <a:ea typeface="+mn-ea"/>
                <a:cs typeface="+mn-cs"/>
              </a:rPr>
              <a:t>It also includes all workplaces whether owned by Indian or foreign company having a place of </a:t>
            </a:r>
            <a:r>
              <a:rPr lang="en-IN" sz="3600" b="1" dirty="0">
                <a:solidFill>
                  <a:srgbClr val="4D4D4F"/>
                </a:solidFill>
                <a:latin typeface="Arial Narrow" panose="020B0606020202030204" pitchFamily="34" charset="0"/>
                <a:ea typeface="+mn-ea"/>
                <a:cs typeface="+mn-cs"/>
              </a:rPr>
              <a:t>work in India.</a:t>
            </a:r>
          </a:p>
        </p:txBody>
      </p:sp>
      <p:sp>
        <p:nvSpPr>
          <p:cNvPr id="9" name="Title 1">
            <a:extLst>
              <a:ext uri="{FF2B5EF4-FFF2-40B4-BE49-F238E27FC236}">
                <a16:creationId xmlns:a16="http://schemas.microsoft.com/office/drawing/2014/main" xmlns="" id="{254FA285-76A1-4922-B09E-F336A227B1EE}"/>
              </a:ext>
            </a:extLst>
          </p:cNvPr>
          <p:cNvSpPr txBox="1">
            <a:spLocks/>
          </p:cNvSpPr>
          <p:nvPr/>
        </p:nvSpPr>
        <p:spPr>
          <a:xfrm>
            <a:off x="6880003" y="1690686"/>
            <a:ext cx="4473796" cy="48021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pPr>
            <a:r>
              <a:rPr lang="hi-IN" sz="2900" b="1" dirty="0">
                <a:solidFill>
                  <a:srgbClr val="4D4D4F"/>
                </a:solidFill>
                <a:latin typeface="Arial Narrow" panose="020B0606020202030204" pitchFamily="34" charset="0"/>
                <a:ea typeface="+mn-ea"/>
                <a:cs typeface="+mn-cs"/>
              </a:rPr>
              <a:t>नियोक्ता द्वारा इस तरह की यात्रा शुरू करने के लिए परिवहन द्वारा या रोजगार के दौरान उत्पन्न होने वाले किसी भी स्थान का दौरा किया जाता है। इसमें सभी कार्यस्थलों को भी शामिल किया गया है, चाहे वे भारतीय हों या विदेशी कंपनी, जिनके पास भारत में काम करने का स्थान है।</a:t>
            </a:r>
            <a:endParaRPr lang="en-IN" sz="2900" b="1" dirty="0">
              <a:solidFill>
                <a:srgbClr val="4D4D4F"/>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610865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443C47D-1FAE-48EC-AA46-34DBEEA0298F}"/>
              </a:ext>
            </a:extLst>
          </p:cNvPr>
          <p:cNvPicPr>
            <a:picLocks noChangeAspect="1"/>
          </p:cNvPicPr>
          <p:nvPr/>
        </p:nvPicPr>
        <p:blipFill rotWithShape="1">
          <a:blip r:embed="rId2"/>
          <a:srcRect l="25514" t="55556" r="27133" b="5324"/>
          <a:stretch/>
        </p:blipFill>
        <p:spPr>
          <a:xfrm>
            <a:off x="2003562" y="1868995"/>
            <a:ext cx="8522997" cy="3960690"/>
          </a:xfrm>
          <a:prstGeom prst="rect">
            <a:avLst/>
          </a:prstGeom>
          <a:ln>
            <a:noFill/>
          </a:ln>
          <a:effectLst>
            <a:softEdge rad="112500"/>
          </a:effectLst>
        </p:spPr>
      </p:pic>
      <p:sp>
        <p:nvSpPr>
          <p:cNvPr id="6" name="Title 1">
            <a:extLst>
              <a:ext uri="{FF2B5EF4-FFF2-40B4-BE49-F238E27FC236}">
                <a16:creationId xmlns:a16="http://schemas.microsoft.com/office/drawing/2014/main" xmlns="" id="{3BD308CA-5DD4-4ED4-B5C1-D19A0B9BE5CA}"/>
              </a:ext>
            </a:extLst>
          </p:cNvPr>
          <p:cNvSpPr>
            <a:spLocks noGrp="1"/>
          </p:cNvSpPr>
          <p:nvPr>
            <p:ph type="title"/>
          </p:nvPr>
        </p:nvSpPr>
        <p:spPr>
          <a:xfrm>
            <a:off x="1334447" y="365533"/>
            <a:ext cx="10100035" cy="1325563"/>
          </a:xfrm>
          <a:solidFill>
            <a:srgbClr val="FFCC99">
              <a:alpha val="36000"/>
            </a:srgbClr>
          </a:solidFill>
          <a:scene3d>
            <a:camera prst="orthographicFront"/>
            <a:lightRig rig="threePt" dir="t"/>
          </a:scene3d>
          <a:sp3d>
            <a:bevelT w="114300" prst="artDeco"/>
          </a:sp3d>
        </p:spPr>
        <p:txBody>
          <a:bodyPr/>
          <a:lstStyle/>
          <a:p>
            <a:r>
              <a:rPr lang="en-IN" b="1" dirty="0">
                <a:ln w="12700" cmpd="sng">
                  <a:solidFill>
                    <a:schemeClr val="bg2">
                      <a:lumMod val="90000"/>
                    </a:schemeClr>
                  </a:solidFill>
                  <a:prstDash val="solid"/>
                </a:ln>
                <a:solidFill>
                  <a:srgbClr val="006666"/>
                </a:solidFill>
                <a:latin typeface="Bernard MT Condensed" panose="02050806060905020404" pitchFamily="18" charset="0"/>
              </a:rPr>
              <a:t>What is a Workplace?</a:t>
            </a:r>
            <a:br>
              <a:rPr lang="en-IN" b="1" dirty="0">
                <a:ln w="12700" cmpd="sng">
                  <a:solidFill>
                    <a:schemeClr val="bg2">
                      <a:lumMod val="90000"/>
                    </a:schemeClr>
                  </a:solidFill>
                  <a:prstDash val="solid"/>
                </a:ln>
                <a:solidFill>
                  <a:srgbClr val="006666"/>
                </a:solidFill>
                <a:latin typeface="Bernard MT Condensed" panose="02050806060905020404" pitchFamily="18" charset="0"/>
              </a:rPr>
            </a:br>
            <a:r>
              <a:rPr lang="hi-IN" b="1" dirty="0">
                <a:ln w="12700" cmpd="sng">
                  <a:solidFill>
                    <a:schemeClr val="bg2">
                      <a:lumMod val="90000"/>
                    </a:schemeClr>
                  </a:solidFill>
                  <a:prstDash val="solid"/>
                </a:ln>
                <a:solidFill>
                  <a:srgbClr val="006666"/>
                </a:solidFill>
                <a:latin typeface="Bernard MT Condensed" panose="02050806060905020404" pitchFamily="18" charset="0"/>
              </a:rPr>
              <a:t>एक कार्यस्थल क्या है?</a:t>
            </a:r>
            <a:endParaRPr lang="en-IN" b="1" dirty="0">
              <a:ln w="12700" cmpd="sng">
                <a:solidFill>
                  <a:schemeClr val="bg2">
                    <a:lumMod val="90000"/>
                  </a:schemeClr>
                </a:solidFill>
                <a:prstDash val="solid"/>
              </a:ln>
              <a:solidFill>
                <a:srgbClr val="006666"/>
              </a:solidFill>
            </a:endParaRPr>
          </a:p>
        </p:txBody>
      </p:sp>
    </p:spTree>
    <p:extLst>
      <p:ext uri="{BB962C8B-B14F-4D97-AF65-F5344CB8AC3E}">
        <p14:creationId xmlns:p14="http://schemas.microsoft.com/office/powerpoint/2010/main" val="2090739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E77981-CEAC-4736-97C3-47D04C549B1B}"/>
              </a:ext>
            </a:extLst>
          </p:cNvPr>
          <p:cNvSpPr>
            <a:spLocks noGrp="1"/>
          </p:cNvSpPr>
          <p:nvPr>
            <p:ph type="title"/>
          </p:nvPr>
        </p:nvSpPr>
        <p:spPr>
          <a:xfrm>
            <a:off x="1353671" y="365124"/>
            <a:ext cx="10080810" cy="1325563"/>
          </a:xfrm>
          <a:solidFill>
            <a:srgbClr val="FFCC99">
              <a:alpha val="36000"/>
            </a:srgbClr>
          </a:solidFill>
          <a:scene3d>
            <a:camera prst="orthographicFront"/>
            <a:lightRig rig="threePt" dir="t"/>
          </a:scene3d>
          <a:sp3d>
            <a:bevelT w="114300" prst="artDeco"/>
          </a:sp3d>
        </p:spPr>
        <p:txBody>
          <a:bodyPr/>
          <a:lstStyle/>
          <a:p>
            <a:r>
              <a:rPr lang="en-IN" b="1" dirty="0">
                <a:ln w="12700" cmpd="sng">
                  <a:solidFill>
                    <a:schemeClr val="bg2">
                      <a:lumMod val="90000"/>
                    </a:schemeClr>
                  </a:solidFill>
                  <a:prstDash val="solid"/>
                </a:ln>
                <a:solidFill>
                  <a:srgbClr val="006666"/>
                </a:solidFill>
                <a:latin typeface="Bernard MT Condensed" panose="02050806060905020404" pitchFamily="18" charset="0"/>
              </a:rPr>
              <a:t>What is Sexual Harassment ?</a:t>
            </a:r>
            <a:br>
              <a:rPr lang="en-IN" b="1" dirty="0">
                <a:ln w="12700" cmpd="sng">
                  <a:solidFill>
                    <a:schemeClr val="bg2">
                      <a:lumMod val="90000"/>
                    </a:schemeClr>
                  </a:solidFill>
                  <a:prstDash val="solid"/>
                </a:ln>
                <a:solidFill>
                  <a:srgbClr val="006666"/>
                </a:solidFill>
                <a:latin typeface="Bernard MT Condensed" panose="02050806060905020404" pitchFamily="18" charset="0"/>
              </a:rPr>
            </a:br>
            <a:r>
              <a:rPr lang="hi-IN" b="1" dirty="0">
                <a:ln w="12700" cmpd="sng">
                  <a:solidFill>
                    <a:schemeClr val="bg2">
                      <a:lumMod val="90000"/>
                    </a:schemeClr>
                  </a:solidFill>
                  <a:prstDash val="solid"/>
                </a:ln>
                <a:solidFill>
                  <a:srgbClr val="006666"/>
                </a:solidFill>
                <a:latin typeface="Bernard MT Condensed" panose="02050806060905020404" pitchFamily="18" charset="0"/>
              </a:rPr>
              <a:t>यौन उत्पीड़न क्या है?</a:t>
            </a:r>
            <a:endParaRPr lang="en-IN" b="1" dirty="0">
              <a:ln w="12700" cmpd="sng">
                <a:solidFill>
                  <a:schemeClr val="bg2">
                    <a:lumMod val="90000"/>
                  </a:schemeClr>
                </a:solidFill>
                <a:prstDash val="solid"/>
              </a:ln>
              <a:solidFill>
                <a:srgbClr val="006666"/>
              </a:solidFill>
            </a:endParaRPr>
          </a:p>
        </p:txBody>
      </p:sp>
      <p:sp>
        <p:nvSpPr>
          <p:cNvPr id="4" name="Title 1">
            <a:extLst>
              <a:ext uri="{FF2B5EF4-FFF2-40B4-BE49-F238E27FC236}">
                <a16:creationId xmlns:a16="http://schemas.microsoft.com/office/drawing/2014/main" xmlns="" id="{766D3764-85FA-4935-A54F-840BD261EC34}"/>
              </a:ext>
            </a:extLst>
          </p:cNvPr>
          <p:cNvSpPr txBox="1">
            <a:spLocks/>
          </p:cNvSpPr>
          <p:nvPr/>
        </p:nvSpPr>
        <p:spPr>
          <a:xfrm>
            <a:off x="1253764" y="1690687"/>
            <a:ext cx="4842236" cy="4672405"/>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Low">
              <a:lnSpc>
                <a:spcPct val="150000"/>
              </a:lnSpc>
            </a:pPr>
            <a:r>
              <a:rPr lang="en-US" sz="3600" b="1" dirty="0">
                <a:solidFill>
                  <a:srgbClr val="4D4D4F"/>
                </a:solidFill>
                <a:latin typeface="Arial Narrow" panose="020B0606020202030204" pitchFamily="34" charset="0"/>
                <a:ea typeface="+mn-ea"/>
                <a:cs typeface="+mn-cs"/>
              </a:rPr>
              <a:t>Sexual harassment is any unwelcome sexually determined </a:t>
            </a:r>
            <a:r>
              <a:rPr lang="en-IN" sz="3600" b="1" dirty="0">
                <a:solidFill>
                  <a:srgbClr val="4D4D4F"/>
                </a:solidFill>
                <a:latin typeface="Arial Narrow" panose="020B0606020202030204" pitchFamily="34" charset="0"/>
                <a:ea typeface="+mn-ea"/>
                <a:cs typeface="+mn-cs"/>
              </a:rPr>
              <a:t>behaviour, such as:-</a:t>
            </a:r>
          </a:p>
          <a:p>
            <a:pPr algn="justLow">
              <a:lnSpc>
                <a:spcPct val="150000"/>
              </a:lnSpc>
            </a:pPr>
            <a:r>
              <a:rPr lang="en-IN" sz="3600" b="1" dirty="0">
                <a:solidFill>
                  <a:srgbClr val="4D4D4F"/>
                </a:solidFill>
                <a:latin typeface="Arial Narrow" panose="020B0606020202030204" pitchFamily="34" charset="0"/>
                <a:ea typeface="+mn-ea"/>
                <a:cs typeface="+mn-cs"/>
              </a:rPr>
              <a:t>• Physical contact</a:t>
            </a:r>
          </a:p>
          <a:p>
            <a:pPr marL="90488" indent="-90488" algn="justLow">
              <a:lnSpc>
                <a:spcPct val="150000"/>
              </a:lnSpc>
            </a:pPr>
            <a:r>
              <a:rPr lang="en-US" sz="3600" b="1" dirty="0">
                <a:solidFill>
                  <a:srgbClr val="4D4D4F"/>
                </a:solidFill>
                <a:latin typeface="Arial Narrow" panose="020B0606020202030204" pitchFamily="34" charset="0"/>
                <a:ea typeface="+mn-ea"/>
                <a:cs typeface="+mn-cs"/>
              </a:rPr>
              <a:t>•A demand or request for sexual </a:t>
            </a:r>
            <a:r>
              <a:rPr lang="en-US" sz="3600" b="1" dirty="0" err="1">
                <a:solidFill>
                  <a:srgbClr val="4D4D4F"/>
                </a:solidFill>
                <a:latin typeface="Arial Narrow" panose="020B0606020202030204" pitchFamily="34" charset="0"/>
                <a:ea typeface="+mn-ea"/>
                <a:cs typeface="+mn-cs"/>
              </a:rPr>
              <a:t>favours</a:t>
            </a:r>
            <a:endParaRPr lang="en-US" sz="3600" b="1" dirty="0">
              <a:solidFill>
                <a:srgbClr val="4D4D4F"/>
              </a:solidFill>
              <a:latin typeface="Arial Narrow" panose="020B0606020202030204" pitchFamily="34" charset="0"/>
              <a:ea typeface="+mn-ea"/>
              <a:cs typeface="+mn-cs"/>
            </a:endParaRPr>
          </a:p>
          <a:p>
            <a:pPr algn="justLow">
              <a:lnSpc>
                <a:spcPct val="150000"/>
              </a:lnSpc>
            </a:pPr>
            <a:r>
              <a:rPr lang="en-IN" sz="3600" b="1" dirty="0">
                <a:solidFill>
                  <a:srgbClr val="4D4D4F"/>
                </a:solidFill>
                <a:latin typeface="Arial Narrow" panose="020B0606020202030204" pitchFamily="34" charset="0"/>
                <a:ea typeface="+mn-ea"/>
                <a:cs typeface="+mn-cs"/>
              </a:rPr>
              <a:t>• Sexually coloured remarks</a:t>
            </a:r>
          </a:p>
          <a:p>
            <a:pPr algn="justLow">
              <a:lnSpc>
                <a:spcPct val="150000"/>
              </a:lnSpc>
            </a:pPr>
            <a:r>
              <a:rPr lang="en-IN" sz="3600" b="1" dirty="0">
                <a:solidFill>
                  <a:srgbClr val="4D4D4F"/>
                </a:solidFill>
                <a:latin typeface="Arial Narrow" panose="020B0606020202030204" pitchFamily="34" charset="0"/>
                <a:ea typeface="+mn-ea"/>
                <a:cs typeface="+mn-cs"/>
              </a:rPr>
              <a:t>• Showing pornography</a:t>
            </a:r>
          </a:p>
          <a:p>
            <a:pPr algn="justLow">
              <a:lnSpc>
                <a:spcPct val="150000"/>
              </a:lnSpc>
            </a:pPr>
            <a:r>
              <a:rPr lang="en-US" sz="3600" b="1" dirty="0">
                <a:solidFill>
                  <a:srgbClr val="4D4D4F"/>
                </a:solidFill>
                <a:latin typeface="Arial Narrow" panose="020B0606020202030204" pitchFamily="34" charset="0"/>
                <a:ea typeface="+mn-ea"/>
                <a:cs typeface="+mn-cs"/>
              </a:rPr>
              <a:t>• Any other physical, verbal or non-verbal conduct of a sexual nature.</a:t>
            </a:r>
            <a:endParaRPr lang="en-IN" sz="3600" b="1" dirty="0">
              <a:solidFill>
                <a:srgbClr val="4D4D4F"/>
              </a:solidFill>
              <a:latin typeface="Arial Narrow" panose="020B0606020202030204" pitchFamily="34" charset="0"/>
              <a:ea typeface="+mn-ea"/>
              <a:cs typeface="+mn-cs"/>
            </a:endParaRPr>
          </a:p>
        </p:txBody>
      </p:sp>
      <p:sp>
        <p:nvSpPr>
          <p:cNvPr id="5" name="Title 1">
            <a:extLst>
              <a:ext uri="{FF2B5EF4-FFF2-40B4-BE49-F238E27FC236}">
                <a16:creationId xmlns:a16="http://schemas.microsoft.com/office/drawing/2014/main" xmlns="" id="{4F5C6BC3-3E70-46ED-A117-EB8F706E40DC}"/>
              </a:ext>
            </a:extLst>
          </p:cNvPr>
          <p:cNvSpPr txBox="1">
            <a:spLocks/>
          </p:cNvSpPr>
          <p:nvPr/>
        </p:nvSpPr>
        <p:spPr>
          <a:xfrm>
            <a:off x="6498165" y="1951942"/>
            <a:ext cx="4842236" cy="4672405"/>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Low">
              <a:lnSpc>
                <a:spcPct val="150000"/>
              </a:lnSpc>
            </a:pPr>
            <a:r>
              <a:rPr lang="hi-IN" sz="3600" b="1" dirty="0">
                <a:solidFill>
                  <a:srgbClr val="4D4D4F"/>
                </a:solidFill>
                <a:latin typeface="Arial Narrow" panose="020B0606020202030204" pitchFamily="34" charset="0"/>
                <a:ea typeface="+mn-ea"/>
                <a:cs typeface="+mn-cs"/>
              </a:rPr>
              <a:t>यौन उत्पीड़न किसी भी प्रकार का अवांछित यौन व्यवहार है, जैसे: -</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शारीरिक संपर्क</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यौन इष्ट के लिए एक मांग या अनुरोध</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कामोत्तेजक टिप्पणी</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अश्लील साहित्य दिखाना</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यौन प्रकृति का कोई अन्य शारीरिक, मौखिक या गैर-मौखिक आचरण।</a:t>
            </a:r>
            <a:endParaRPr lang="en-IN" sz="3600" b="1" dirty="0">
              <a:solidFill>
                <a:srgbClr val="4D4D4F"/>
              </a:solidFill>
              <a:latin typeface="Arial Narrow" panose="020B0606020202030204" pitchFamily="34" charset="0"/>
              <a:ea typeface="+mn-ea"/>
              <a:cs typeface="+mn-cs"/>
            </a:endParaRPr>
          </a:p>
          <a:p>
            <a:pPr algn="justLow">
              <a:lnSpc>
                <a:spcPct val="150000"/>
              </a:lnSpc>
            </a:pPr>
            <a:endParaRPr lang="en-IN" sz="3600" b="1" dirty="0">
              <a:solidFill>
                <a:srgbClr val="4D4D4F"/>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2245208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82403B05-69B2-4998-A38A-2F2BB72AEA4B}"/>
              </a:ext>
            </a:extLst>
          </p:cNvPr>
          <p:cNvSpPr>
            <a:spLocks noGrp="1"/>
          </p:cNvSpPr>
          <p:nvPr>
            <p:ph type="title"/>
          </p:nvPr>
        </p:nvSpPr>
        <p:spPr>
          <a:xfrm>
            <a:off x="1394441" y="427979"/>
            <a:ext cx="10010437" cy="1262708"/>
          </a:xfrm>
          <a:solidFill>
            <a:srgbClr val="FFCC99">
              <a:alpha val="36000"/>
            </a:srgbClr>
          </a:solidFill>
          <a:scene3d>
            <a:camera prst="orthographicFront"/>
            <a:lightRig rig="threePt" dir="t"/>
          </a:scene3d>
          <a:sp3d>
            <a:bevelT w="114300" prst="artDeco"/>
          </a:sp3d>
        </p:spPr>
        <p:txBody>
          <a:bodyPr>
            <a:normAutofit fontScale="90000"/>
          </a:bodyPr>
          <a:lstStyle/>
          <a:p>
            <a:pPr algn="ctr"/>
            <a:r>
              <a:rPr lang="en-IN" b="1" dirty="0">
                <a:ln w="12700" cmpd="sng">
                  <a:solidFill>
                    <a:schemeClr val="bg2">
                      <a:lumMod val="90000"/>
                    </a:schemeClr>
                  </a:solidFill>
                  <a:prstDash val="solid"/>
                </a:ln>
                <a:solidFill>
                  <a:srgbClr val="006666"/>
                </a:solidFill>
                <a:latin typeface="Bernard MT Condensed" panose="02050806060905020404" pitchFamily="18" charset="0"/>
              </a:rPr>
              <a:t>Sexual Harassment at workplace</a:t>
            </a:r>
            <a:br>
              <a:rPr lang="en-IN" b="1" dirty="0">
                <a:ln w="12700" cmpd="sng">
                  <a:solidFill>
                    <a:schemeClr val="bg2">
                      <a:lumMod val="90000"/>
                    </a:schemeClr>
                  </a:solidFill>
                  <a:prstDash val="solid"/>
                </a:ln>
                <a:solidFill>
                  <a:srgbClr val="006666"/>
                </a:solidFill>
                <a:latin typeface="Bernard MT Condensed" panose="02050806060905020404" pitchFamily="18" charset="0"/>
              </a:rPr>
            </a:br>
            <a:r>
              <a:rPr lang="hi-IN" b="1" dirty="0">
                <a:ln w="12700" cmpd="sng">
                  <a:solidFill>
                    <a:schemeClr val="bg2">
                      <a:lumMod val="90000"/>
                    </a:schemeClr>
                  </a:solidFill>
                  <a:prstDash val="solid"/>
                </a:ln>
                <a:solidFill>
                  <a:srgbClr val="006666"/>
                </a:solidFill>
                <a:latin typeface="Bernard MT Condensed" panose="02050806060905020404" pitchFamily="18" charset="0"/>
              </a:rPr>
              <a:t>कार्यस्थल पर यौन उत्पीड़न</a:t>
            </a:r>
            <a:endParaRPr lang="en-IN" b="1" dirty="0">
              <a:ln w="12700" cmpd="sng">
                <a:solidFill>
                  <a:schemeClr val="bg2">
                    <a:lumMod val="90000"/>
                  </a:schemeClr>
                </a:solidFill>
                <a:prstDash val="solid"/>
              </a:ln>
              <a:solidFill>
                <a:srgbClr val="006666"/>
              </a:solidFill>
            </a:endParaRPr>
          </a:p>
        </p:txBody>
      </p:sp>
      <p:sp>
        <p:nvSpPr>
          <p:cNvPr id="6" name="Title 1">
            <a:extLst>
              <a:ext uri="{FF2B5EF4-FFF2-40B4-BE49-F238E27FC236}">
                <a16:creationId xmlns:a16="http://schemas.microsoft.com/office/drawing/2014/main" xmlns="" id="{E3255841-0529-45C4-A24B-51FE19D7E07A}"/>
              </a:ext>
            </a:extLst>
          </p:cNvPr>
          <p:cNvSpPr txBox="1">
            <a:spLocks/>
          </p:cNvSpPr>
          <p:nvPr/>
        </p:nvSpPr>
        <p:spPr>
          <a:xfrm>
            <a:off x="1253764" y="1760180"/>
            <a:ext cx="4842236" cy="4672405"/>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lgn="justLow">
              <a:lnSpc>
                <a:spcPct val="150000"/>
              </a:lnSpc>
              <a:buFont typeface="Arial" panose="020B0604020202020204" pitchFamily="34" charset="0"/>
              <a:buChar char="•"/>
            </a:pPr>
            <a:r>
              <a:rPr lang="en-IN" sz="3600" b="1" dirty="0">
                <a:solidFill>
                  <a:srgbClr val="4D4D4F"/>
                </a:solidFill>
                <a:latin typeface="Arial Narrow" panose="020B0606020202030204" pitchFamily="34" charset="0"/>
                <a:ea typeface="+mn-ea"/>
                <a:cs typeface="+mn-cs"/>
              </a:rPr>
              <a:t>Making sexual comments and sexual gestures</a:t>
            </a:r>
          </a:p>
          <a:p>
            <a:pPr marL="571500" indent="-571500" algn="justLow">
              <a:lnSpc>
                <a:spcPct val="150000"/>
              </a:lnSpc>
              <a:buFont typeface="Arial" panose="020B0604020202020204" pitchFamily="34" charset="0"/>
              <a:buChar char="•"/>
            </a:pPr>
            <a:r>
              <a:rPr lang="en-IN" sz="3600" b="1" dirty="0">
                <a:solidFill>
                  <a:srgbClr val="4D4D4F"/>
                </a:solidFill>
                <a:latin typeface="Arial Narrow" panose="020B0606020202030204" pitchFamily="34" charset="0"/>
                <a:ea typeface="+mn-ea"/>
                <a:cs typeface="+mn-cs"/>
              </a:rPr>
              <a:t>Spreading sexual rumours about an employee</a:t>
            </a:r>
          </a:p>
          <a:p>
            <a:pPr marL="571500" indent="-571500" algn="justLow">
              <a:lnSpc>
                <a:spcPct val="150000"/>
              </a:lnSpc>
              <a:buFont typeface="Arial" panose="020B0604020202020204" pitchFamily="34" charset="0"/>
              <a:buChar char="•"/>
            </a:pPr>
            <a:r>
              <a:rPr lang="en-IN" sz="3600" b="1" dirty="0">
                <a:solidFill>
                  <a:srgbClr val="4D4D4F"/>
                </a:solidFill>
                <a:latin typeface="Arial Narrow" panose="020B0606020202030204" pitchFamily="34" charset="0"/>
                <a:ea typeface="+mn-ea"/>
                <a:cs typeface="+mn-cs"/>
              </a:rPr>
              <a:t>Leaving romantic or unwanted gifts</a:t>
            </a:r>
          </a:p>
          <a:p>
            <a:pPr marL="571500" indent="-571500" algn="justLow">
              <a:lnSpc>
                <a:spcPct val="150000"/>
              </a:lnSpc>
              <a:buFont typeface="Arial" panose="020B0604020202020204" pitchFamily="34" charset="0"/>
              <a:buChar char="•"/>
            </a:pPr>
            <a:r>
              <a:rPr lang="en-IN" sz="3600" b="1" dirty="0">
                <a:solidFill>
                  <a:srgbClr val="4D4D4F"/>
                </a:solidFill>
                <a:latin typeface="Arial Narrow" panose="020B0606020202030204" pitchFamily="34" charset="0"/>
                <a:ea typeface="+mn-ea"/>
                <a:cs typeface="+mn-cs"/>
              </a:rPr>
              <a:t>Unwanted touching</a:t>
            </a:r>
          </a:p>
        </p:txBody>
      </p:sp>
      <p:sp>
        <p:nvSpPr>
          <p:cNvPr id="7" name="Title 1">
            <a:extLst>
              <a:ext uri="{FF2B5EF4-FFF2-40B4-BE49-F238E27FC236}">
                <a16:creationId xmlns:a16="http://schemas.microsoft.com/office/drawing/2014/main" xmlns="" id="{63618DB6-E7F6-46DE-9D6B-0C3C9A2EF20C}"/>
              </a:ext>
            </a:extLst>
          </p:cNvPr>
          <p:cNvSpPr txBox="1">
            <a:spLocks/>
          </p:cNvSpPr>
          <p:nvPr/>
        </p:nvSpPr>
        <p:spPr>
          <a:xfrm>
            <a:off x="6559293" y="1757616"/>
            <a:ext cx="4842236" cy="4672405"/>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यौन टिप्पणियां और यौन इशारे करना</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एक कर्मचारी के बारे में यौन अफवाहें फैलाना</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रोमांटिक या अवांछित उपहार छोड़ना</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अनचाहा स्पर्श</a:t>
            </a:r>
            <a:r>
              <a:rPr lang="en-IN" sz="3600" b="1" dirty="0">
                <a:solidFill>
                  <a:srgbClr val="4D4D4F"/>
                </a:solidFill>
                <a:latin typeface="Arial Narrow" panose="020B0606020202030204" pitchFamily="34" charset="0"/>
                <a:ea typeface="+mn-ea"/>
                <a:cs typeface="+mn-cs"/>
              </a:rPr>
              <a:t>	</a:t>
            </a:r>
          </a:p>
        </p:txBody>
      </p:sp>
    </p:spTree>
    <p:extLst>
      <p:ext uri="{BB962C8B-B14F-4D97-AF65-F5344CB8AC3E}">
        <p14:creationId xmlns:p14="http://schemas.microsoft.com/office/powerpoint/2010/main" val="897735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9396F09-8271-4A27-BF6C-11BA3E9D6890}"/>
              </a:ext>
            </a:extLst>
          </p:cNvPr>
          <p:cNvSpPr txBox="1">
            <a:spLocks/>
          </p:cNvSpPr>
          <p:nvPr/>
        </p:nvSpPr>
        <p:spPr>
          <a:xfrm>
            <a:off x="1396721" y="365126"/>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dirty="0">
                <a:ln w="12700" cmpd="sng">
                  <a:solidFill>
                    <a:schemeClr val="bg2">
                      <a:lumMod val="90000"/>
                    </a:schemeClr>
                  </a:solidFill>
                  <a:prstDash val="solid"/>
                </a:ln>
                <a:solidFill>
                  <a:srgbClr val="006666"/>
                </a:solidFill>
                <a:latin typeface="Bernard MT Condensed" panose="02050806060905020404" pitchFamily="18" charset="0"/>
              </a:rPr>
              <a:t>Non- Sexual Harassment at workplace</a:t>
            </a:r>
          </a:p>
          <a:p>
            <a:pPr algn="ctr"/>
            <a:r>
              <a:rPr lang="hi-IN" b="1" dirty="0">
                <a:ln w="12700" cmpd="sng">
                  <a:solidFill>
                    <a:schemeClr val="bg2">
                      <a:lumMod val="90000"/>
                    </a:schemeClr>
                  </a:solidFill>
                  <a:prstDash val="solid"/>
                </a:ln>
                <a:solidFill>
                  <a:srgbClr val="006666"/>
                </a:solidFill>
              </a:rPr>
              <a:t>कार्यस्थल पर गैर-यौन उत्पीड़न</a:t>
            </a:r>
            <a:endParaRPr lang="en-IN" b="1" dirty="0">
              <a:ln w="12700" cmpd="sng">
                <a:solidFill>
                  <a:schemeClr val="bg2">
                    <a:lumMod val="90000"/>
                  </a:schemeClr>
                </a:solidFill>
                <a:prstDash val="solid"/>
              </a:ln>
              <a:solidFill>
                <a:srgbClr val="006666"/>
              </a:solidFill>
            </a:endParaRPr>
          </a:p>
        </p:txBody>
      </p:sp>
      <p:sp>
        <p:nvSpPr>
          <p:cNvPr id="5" name="Title 1">
            <a:extLst>
              <a:ext uri="{FF2B5EF4-FFF2-40B4-BE49-F238E27FC236}">
                <a16:creationId xmlns:a16="http://schemas.microsoft.com/office/drawing/2014/main" xmlns="" id="{CE2F1F76-1085-4A22-8A32-44D26E429ACB}"/>
              </a:ext>
            </a:extLst>
          </p:cNvPr>
          <p:cNvSpPr txBox="1">
            <a:spLocks/>
          </p:cNvSpPr>
          <p:nvPr/>
        </p:nvSpPr>
        <p:spPr>
          <a:xfrm>
            <a:off x="1253764" y="1760180"/>
            <a:ext cx="4842236" cy="4672405"/>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lgn="justLow">
              <a:lnSpc>
                <a:spcPct val="150000"/>
              </a:lnSpc>
              <a:buFont typeface="Arial" panose="020B0604020202020204" pitchFamily="34" charset="0"/>
              <a:buChar char="•"/>
            </a:pPr>
            <a:r>
              <a:rPr lang="en-IN" sz="3600" b="1" dirty="0">
                <a:solidFill>
                  <a:srgbClr val="4D4D4F"/>
                </a:solidFill>
                <a:latin typeface="Arial Narrow" panose="020B0606020202030204" pitchFamily="34" charset="0"/>
                <a:ea typeface="+mn-ea"/>
                <a:cs typeface="+mn-cs"/>
              </a:rPr>
              <a:t>Making offensive gestures</a:t>
            </a:r>
          </a:p>
          <a:p>
            <a:pPr marL="571500" indent="-571500" algn="justLow">
              <a:lnSpc>
                <a:spcPct val="150000"/>
              </a:lnSpc>
              <a:buFont typeface="Arial" panose="020B0604020202020204" pitchFamily="34" charset="0"/>
              <a:buChar char="•"/>
            </a:pPr>
            <a:r>
              <a:rPr lang="en-IN" sz="3600" b="1" dirty="0">
                <a:solidFill>
                  <a:srgbClr val="4D4D4F"/>
                </a:solidFill>
                <a:latin typeface="Arial Narrow" panose="020B0606020202030204" pitchFamily="34" charset="0"/>
                <a:ea typeface="+mn-ea"/>
                <a:cs typeface="+mn-cs"/>
              </a:rPr>
              <a:t>Negatively talking about someone’s race, ethnicity or religion</a:t>
            </a:r>
          </a:p>
          <a:p>
            <a:pPr marL="571500" indent="-571500" algn="justLow">
              <a:lnSpc>
                <a:spcPct val="150000"/>
              </a:lnSpc>
              <a:buFont typeface="Arial" panose="020B0604020202020204" pitchFamily="34" charset="0"/>
              <a:buChar char="•"/>
            </a:pPr>
            <a:r>
              <a:rPr lang="en-IN" sz="3600" b="1" dirty="0">
                <a:solidFill>
                  <a:srgbClr val="4D4D4F"/>
                </a:solidFill>
                <a:latin typeface="Arial Narrow" panose="020B0606020202030204" pitchFamily="34" charset="0"/>
                <a:ea typeface="+mn-ea"/>
                <a:cs typeface="+mn-cs"/>
              </a:rPr>
              <a:t>Wearing clothes that offend a particular ethnic group</a:t>
            </a:r>
          </a:p>
          <a:p>
            <a:pPr marL="571500" indent="-571500" algn="justLow">
              <a:lnSpc>
                <a:spcPct val="150000"/>
              </a:lnSpc>
              <a:buFont typeface="Arial" panose="020B0604020202020204" pitchFamily="34" charset="0"/>
              <a:buChar char="•"/>
            </a:pPr>
            <a:r>
              <a:rPr lang="en-IN" sz="3600" b="1" dirty="0">
                <a:solidFill>
                  <a:srgbClr val="4D4D4F"/>
                </a:solidFill>
                <a:latin typeface="Arial Narrow" panose="020B0606020202030204" pitchFamily="34" charset="0"/>
                <a:ea typeface="+mn-ea"/>
                <a:cs typeface="+mn-cs"/>
              </a:rPr>
              <a:t>Ridiculing someone and sharing inappropriate jokes</a:t>
            </a:r>
          </a:p>
          <a:p>
            <a:pPr marL="571500" indent="-571500" algn="justLow">
              <a:lnSpc>
                <a:spcPct val="150000"/>
              </a:lnSpc>
              <a:buFont typeface="Arial" panose="020B0604020202020204" pitchFamily="34" charset="0"/>
              <a:buChar char="•"/>
            </a:pPr>
            <a:r>
              <a:rPr lang="en-IN" sz="3600" b="1" dirty="0">
                <a:solidFill>
                  <a:srgbClr val="4D4D4F"/>
                </a:solidFill>
                <a:latin typeface="Arial Narrow" panose="020B0606020202030204" pitchFamily="34" charset="0"/>
                <a:ea typeface="+mn-ea"/>
                <a:cs typeface="+mn-cs"/>
              </a:rPr>
              <a:t>Passing comments on an employee’s skin colour or ethnic traits</a:t>
            </a:r>
          </a:p>
        </p:txBody>
      </p:sp>
      <p:sp>
        <p:nvSpPr>
          <p:cNvPr id="6" name="Title 1">
            <a:extLst>
              <a:ext uri="{FF2B5EF4-FFF2-40B4-BE49-F238E27FC236}">
                <a16:creationId xmlns:a16="http://schemas.microsoft.com/office/drawing/2014/main" xmlns="" id="{A1923D15-74BC-4017-A4D7-DCF283E4B8B6}"/>
              </a:ext>
            </a:extLst>
          </p:cNvPr>
          <p:cNvSpPr txBox="1">
            <a:spLocks/>
          </p:cNvSpPr>
          <p:nvPr/>
        </p:nvSpPr>
        <p:spPr>
          <a:xfrm>
            <a:off x="6562644" y="1760180"/>
            <a:ext cx="4842236" cy="4672405"/>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आपत्तिजनक इशारे करना</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किसी की जाति, जातीयता या धर्म के बारे में नकारात्मक बात करना</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ऐसे कपड़े पहनना जो एक विशेष जातीय समूह को प्रभावित करते हैं</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किसी का मजाक उड़ाना और अनुचित चुटकुले साझा करना</a:t>
            </a:r>
            <a:endParaRPr lang="en-IN" sz="3600" b="1" dirty="0">
              <a:solidFill>
                <a:srgbClr val="4D4D4F"/>
              </a:solidFill>
              <a:latin typeface="Arial Narrow" panose="020B0606020202030204" pitchFamily="34" charset="0"/>
              <a:ea typeface="+mn-ea"/>
              <a:cs typeface="+mn-cs"/>
            </a:endParaRPr>
          </a:p>
          <a:p>
            <a:pPr marL="571500" indent="-571500" algn="justLow">
              <a:lnSpc>
                <a:spcPct val="150000"/>
              </a:lnSpc>
              <a:buFont typeface="Arial" panose="020B0604020202020204" pitchFamily="34" charset="0"/>
              <a:buChar char="•"/>
            </a:pPr>
            <a:r>
              <a:rPr lang="hi-IN" sz="3600" b="1" dirty="0">
                <a:solidFill>
                  <a:srgbClr val="4D4D4F"/>
                </a:solidFill>
                <a:latin typeface="Arial Narrow" panose="020B0606020202030204" pitchFamily="34" charset="0"/>
                <a:ea typeface="+mn-ea"/>
                <a:cs typeface="+mn-cs"/>
              </a:rPr>
              <a:t>किसी कर्मचारी की त्वचा के रंग या जातीय लक्षणों पर टिप्पणियां पारित करना</a:t>
            </a:r>
            <a:endParaRPr lang="en-IN" sz="3600" b="1" dirty="0">
              <a:solidFill>
                <a:srgbClr val="4D4D4F"/>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587997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3E3B688F-5692-434F-836E-F397070B7B96}"/>
              </a:ext>
            </a:extLst>
          </p:cNvPr>
          <p:cNvSpPr txBox="1">
            <a:spLocks/>
          </p:cNvSpPr>
          <p:nvPr/>
        </p:nvSpPr>
        <p:spPr>
          <a:xfrm>
            <a:off x="1396721" y="365126"/>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dirty="0">
                <a:ln w="12700" cmpd="sng">
                  <a:solidFill>
                    <a:schemeClr val="bg2">
                      <a:lumMod val="90000"/>
                    </a:schemeClr>
                  </a:solidFill>
                  <a:prstDash val="solid"/>
                </a:ln>
                <a:solidFill>
                  <a:srgbClr val="006666"/>
                </a:solidFill>
                <a:latin typeface="Bernard MT Condensed" panose="02050806060905020404" pitchFamily="18" charset="0"/>
              </a:rPr>
              <a:t>Professional impact of inappropriate behaviour</a:t>
            </a:r>
          </a:p>
          <a:p>
            <a:pPr algn="ctr"/>
            <a:r>
              <a:rPr lang="hi-IN" b="1" dirty="0">
                <a:ln w="12700" cmpd="sng">
                  <a:solidFill>
                    <a:schemeClr val="bg2">
                      <a:lumMod val="90000"/>
                    </a:schemeClr>
                  </a:solidFill>
                  <a:prstDash val="solid"/>
                </a:ln>
                <a:solidFill>
                  <a:srgbClr val="006666"/>
                </a:solidFill>
                <a:latin typeface="Bernard MT Condensed" panose="02050806060905020404" pitchFamily="18" charset="0"/>
              </a:rPr>
              <a:t>अनुचित व्यवहार का व्यावसायिक प्रभाव</a:t>
            </a:r>
            <a:r>
              <a:rPr lang="en-IN" b="1" dirty="0">
                <a:ln w="12700" cmpd="sng">
                  <a:solidFill>
                    <a:schemeClr val="bg2">
                      <a:lumMod val="90000"/>
                    </a:schemeClr>
                  </a:solidFill>
                  <a:prstDash val="solid"/>
                </a:ln>
                <a:solidFill>
                  <a:srgbClr val="006666"/>
                </a:solidFill>
                <a:latin typeface="Bernard MT Condensed" panose="02050806060905020404" pitchFamily="18" charset="0"/>
              </a:rPr>
              <a:t>	</a:t>
            </a:r>
            <a:endParaRPr lang="en-IN" b="1" dirty="0">
              <a:ln w="12700" cmpd="sng">
                <a:solidFill>
                  <a:schemeClr val="bg2">
                    <a:lumMod val="90000"/>
                  </a:schemeClr>
                </a:solidFill>
                <a:prstDash val="solid"/>
              </a:ln>
              <a:solidFill>
                <a:srgbClr val="006666"/>
              </a:solidFill>
            </a:endParaRPr>
          </a:p>
        </p:txBody>
      </p:sp>
      <p:sp>
        <p:nvSpPr>
          <p:cNvPr id="5" name="Title 1">
            <a:extLst>
              <a:ext uri="{FF2B5EF4-FFF2-40B4-BE49-F238E27FC236}">
                <a16:creationId xmlns:a16="http://schemas.microsoft.com/office/drawing/2014/main" xmlns="" id="{5601136C-21F9-4268-A60A-A1599583976D}"/>
              </a:ext>
            </a:extLst>
          </p:cNvPr>
          <p:cNvSpPr txBox="1">
            <a:spLocks/>
          </p:cNvSpPr>
          <p:nvPr/>
        </p:nvSpPr>
        <p:spPr>
          <a:xfrm>
            <a:off x="1253764" y="1760180"/>
            <a:ext cx="4842236" cy="46724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gn="l">
              <a:lnSpc>
                <a:spcPct val="12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Decreased work performance</a:t>
            </a:r>
          </a:p>
          <a:p>
            <a:pPr marL="285750" indent="-285750">
              <a:lnSpc>
                <a:spcPct val="120000"/>
              </a:lnSpc>
              <a:buFont typeface="Arial" panose="020B0604020202020204" pitchFamily="34" charset="0"/>
              <a:buChar char="•"/>
            </a:pPr>
            <a:r>
              <a:rPr lang="en-US" sz="2000" b="1" dirty="0">
                <a:solidFill>
                  <a:srgbClr val="4D4D4F"/>
                </a:solidFill>
                <a:latin typeface="Arial Narrow" panose="020B0606020202030204" pitchFamily="34" charset="0"/>
                <a:ea typeface="+mn-ea"/>
                <a:cs typeface="+mn-cs"/>
              </a:rPr>
              <a:t>Increased absenteeism, loss of pay</a:t>
            </a:r>
          </a:p>
          <a:p>
            <a:pPr marL="285750" indent="-285750">
              <a:lnSpc>
                <a:spcPct val="120000"/>
              </a:lnSpc>
              <a:buFont typeface="Arial" panose="020B0604020202020204" pitchFamily="34" charset="0"/>
              <a:buChar char="•"/>
            </a:pPr>
            <a:r>
              <a:rPr lang="en-US" sz="2000" b="1" dirty="0">
                <a:solidFill>
                  <a:srgbClr val="4D4D4F"/>
                </a:solidFill>
                <a:latin typeface="Arial Narrow" panose="020B0606020202030204" pitchFamily="34" charset="0"/>
                <a:ea typeface="+mn-ea"/>
                <a:cs typeface="+mn-cs"/>
              </a:rPr>
              <a:t>L</a:t>
            </a:r>
            <a:r>
              <a:rPr lang="en-IN" sz="2000" b="1" dirty="0" err="1">
                <a:solidFill>
                  <a:srgbClr val="4D4D4F"/>
                </a:solidFill>
                <a:latin typeface="Arial Narrow" panose="020B0606020202030204" pitchFamily="34" charset="0"/>
                <a:ea typeface="+mn-ea"/>
                <a:cs typeface="+mn-cs"/>
              </a:rPr>
              <a:t>oss</a:t>
            </a:r>
            <a:r>
              <a:rPr lang="en-IN" sz="2000" b="1" dirty="0">
                <a:solidFill>
                  <a:srgbClr val="4D4D4F"/>
                </a:solidFill>
                <a:latin typeface="Arial Narrow" panose="020B0606020202030204" pitchFamily="34" charset="0"/>
                <a:ea typeface="+mn-ea"/>
                <a:cs typeface="+mn-cs"/>
              </a:rPr>
              <a:t> of promotional opportunities</a:t>
            </a:r>
          </a:p>
          <a:p>
            <a:pPr marL="285750" indent="-285750">
              <a:lnSpc>
                <a:spcPct val="120000"/>
              </a:lnSpc>
              <a:buFont typeface="Arial" panose="020B0604020202020204" pitchFamily="34" charset="0"/>
              <a:buChar char="•"/>
            </a:pPr>
            <a:r>
              <a:rPr lang="en-US" sz="2000" b="1" dirty="0">
                <a:solidFill>
                  <a:srgbClr val="4D4D4F"/>
                </a:solidFill>
                <a:latin typeface="Arial Narrow" panose="020B0606020202030204" pitchFamily="34" charset="0"/>
                <a:ea typeface="+mn-ea"/>
                <a:cs typeface="+mn-cs"/>
              </a:rPr>
              <a:t>Retaliation from the respondent, or colleagues/ friends of the respondent</a:t>
            </a:r>
          </a:p>
          <a:p>
            <a:pPr marL="285750" indent="-285750">
              <a:lnSpc>
                <a:spcPct val="120000"/>
              </a:lnSpc>
              <a:buFont typeface="Arial" panose="020B0604020202020204" pitchFamily="34" charset="0"/>
              <a:buChar char="•"/>
            </a:pPr>
            <a:r>
              <a:rPr lang="en-US" sz="2000" b="1" dirty="0">
                <a:solidFill>
                  <a:srgbClr val="4D4D4F"/>
                </a:solidFill>
                <a:latin typeface="Arial Narrow" panose="020B0606020202030204" pitchFamily="34" charset="0"/>
                <a:ea typeface="+mn-ea"/>
                <a:cs typeface="+mn-cs"/>
              </a:rPr>
              <a:t>Subjected to gossip and scrutiny at work</a:t>
            </a:r>
          </a:p>
          <a:p>
            <a:pPr marL="285750" indent="-285750">
              <a:lnSpc>
                <a:spcPct val="12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Being objectified </a:t>
            </a:r>
          </a:p>
          <a:p>
            <a:pPr marL="285750" indent="-285750">
              <a:lnSpc>
                <a:spcPct val="12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Becoming publicly sexualized </a:t>
            </a:r>
          </a:p>
          <a:p>
            <a:pPr marL="285750" indent="-285750">
              <a:lnSpc>
                <a:spcPct val="12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Defamation </a:t>
            </a:r>
          </a:p>
          <a:p>
            <a:pPr marL="285750" indent="-285750">
              <a:lnSpc>
                <a:spcPct val="12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Being ostracized </a:t>
            </a:r>
          </a:p>
          <a:p>
            <a:pPr marL="285750" indent="-285750">
              <a:lnSpc>
                <a:spcPct val="12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Having to relocate </a:t>
            </a:r>
          </a:p>
          <a:p>
            <a:pPr marL="285750" indent="-285750">
              <a:lnSpc>
                <a:spcPct val="12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Job and career consequences </a:t>
            </a:r>
          </a:p>
          <a:p>
            <a:pPr marL="285750" indent="-285750">
              <a:lnSpc>
                <a:spcPct val="12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Weakened support network</a:t>
            </a:r>
          </a:p>
        </p:txBody>
      </p:sp>
      <p:sp>
        <p:nvSpPr>
          <p:cNvPr id="7" name="Title 1">
            <a:extLst>
              <a:ext uri="{FF2B5EF4-FFF2-40B4-BE49-F238E27FC236}">
                <a16:creationId xmlns:a16="http://schemas.microsoft.com/office/drawing/2014/main" xmlns="" id="{7A94EA22-1632-4D81-B3C9-13C56F0AA918}"/>
              </a:ext>
            </a:extLst>
          </p:cNvPr>
          <p:cNvSpPr txBox="1">
            <a:spLocks/>
          </p:cNvSpPr>
          <p:nvPr/>
        </p:nvSpPr>
        <p:spPr>
          <a:xfrm>
            <a:off x="6714565" y="1760179"/>
            <a:ext cx="4690315" cy="46724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gn="l">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कार्य प्रदर्शन में कमी</a:t>
            </a:r>
            <a:endParaRPr lang="en-IN" sz="20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अनुपस्थित वृद्धि, वेतन का नुकसान</a:t>
            </a:r>
            <a:endParaRPr lang="en-US" sz="2000" b="1" dirty="0">
              <a:solidFill>
                <a:srgbClr val="4D4D4F"/>
              </a:solidFill>
              <a:latin typeface="Arial Narrow" panose="020B0606020202030204" pitchFamily="34" charset="0"/>
              <a:ea typeface="+mn-ea"/>
              <a:cs typeface="+mn-cs"/>
            </a:endParaRPr>
          </a:p>
          <a:p>
            <a:pPr marL="285750" indent="-285750">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प्रचार के अवसरों का नुकसान</a:t>
            </a:r>
            <a:endParaRPr lang="en-IN" sz="2000" b="1" dirty="0">
              <a:solidFill>
                <a:srgbClr val="4D4D4F"/>
              </a:solidFill>
              <a:latin typeface="Arial Narrow" panose="020B0606020202030204" pitchFamily="34" charset="0"/>
              <a:ea typeface="+mn-ea"/>
              <a:cs typeface="+mn-cs"/>
            </a:endParaRPr>
          </a:p>
          <a:p>
            <a:pPr marL="285750" indent="-285750">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प्रतिवादी, या प्रतिवादी के सहकर्मियों / मित्रों से प्रतिशोध</a:t>
            </a:r>
            <a:endParaRPr lang="en-US" sz="2000" b="1" dirty="0">
              <a:solidFill>
                <a:srgbClr val="4D4D4F"/>
              </a:solidFill>
              <a:latin typeface="Arial Narrow" panose="020B0606020202030204" pitchFamily="34" charset="0"/>
              <a:ea typeface="+mn-ea"/>
              <a:cs typeface="+mn-cs"/>
            </a:endParaRPr>
          </a:p>
          <a:p>
            <a:pPr marL="285750" indent="-285750">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काम पर गपशप और जांच के अधीन</a:t>
            </a:r>
            <a:endParaRPr lang="en-US" sz="2000" b="1" dirty="0">
              <a:solidFill>
                <a:srgbClr val="4D4D4F"/>
              </a:solidFill>
              <a:latin typeface="Arial Narrow" panose="020B0606020202030204" pitchFamily="34" charset="0"/>
              <a:ea typeface="+mn-ea"/>
              <a:cs typeface="+mn-cs"/>
            </a:endParaRPr>
          </a:p>
          <a:p>
            <a:pPr marL="285750" indent="-285750">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वस्तुनिष्ठ होना</a:t>
            </a:r>
            <a:endParaRPr lang="en-IN" sz="2000" b="1" dirty="0">
              <a:solidFill>
                <a:srgbClr val="4D4D4F"/>
              </a:solidFill>
              <a:latin typeface="Arial Narrow" panose="020B0606020202030204" pitchFamily="34" charset="0"/>
              <a:ea typeface="+mn-ea"/>
              <a:cs typeface="+mn-cs"/>
            </a:endParaRPr>
          </a:p>
          <a:p>
            <a:pPr marL="285750" indent="-285750">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सार्वजनिक रूप से यौनकृत होना</a:t>
            </a:r>
            <a:r>
              <a:rPr lang="en-IN" sz="2000" b="1" dirty="0">
                <a:solidFill>
                  <a:srgbClr val="4D4D4F"/>
                </a:solidFill>
                <a:latin typeface="Arial Narrow" panose="020B0606020202030204" pitchFamily="34" charset="0"/>
                <a:ea typeface="+mn-ea"/>
                <a:cs typeface="+mn-cs"/>
              </a:rPr>
              <a:t>	</a:t>
            </a:r>
          </a:p>
          <a:p>
            <a:pPr marL="285750" indent="-285750">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मानहानि</a:t>
            </a:r>
            <a:endParaRPr lang="en-IN" sz="2000" b="1" dirty="0">
              <a:solidFill>
                <a:srgbClr val="4D4D4F"/>
              </a:solidFill>
              <a:latin typeface="Arial Narrow" panose="020B0606020202030204" pitchFamily="34" charset="0"/>
              <a:ea typeface="+mn-ea"/>
              <a:cs typeface="+mn-cs"/>
            </a:endParaRPr>
          </a:p>
          <a:p>
            <a:pPr marL="285750" indent="-285750">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स्थानांतरित करने के लिए</a:t>
            </a:r>
            <a:endParaRPr lang="en-IN" sz="2000" b="1" dirty="0">
              <a:solidFill>
                <a:srgbClr val="4D4D4F"/>
              </a:solidFill>
              <a:latin typeface="Arial Narrow" panose="020B0606020202030204" pitchFamily="34" charset="0"/>
              <a:ea typeface="+mn-ea"/>
              <a:cs typeface="+mn-cs"/>
            </a:endParaRPr>
          </a:p>
          <a:p>
            <a:pPr marL="285750" indent="-285750">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नौकरी और कैरियर के परिणाम</a:t>
            </a:r>
            <a:r>
              <a:rPr lang="en-IN" sz="2000" b="1" dirty="0">
                <a:solidFill>
                  <a:srgbClr val="4D4D4F"/>
                </a:solidFill>
                <a:latin typeface="Arial Narrow" panose="020B0606020202030204" pitchFamily="34" charset="0"/>
                <a:ea typeface="+mn-ea"/>
                <a:cs typeface="+mn-cs"/>
              </a:rPr>
              <a:t>	</a:t>
            </a:r>
          </a:p>
          <a:p>
            <a:pPr marL="285750" indent="-285750">
              <a:lnSpc>
                <a:spcPct val="120000"/>
              </a:lnSpc>
              <a:buFont typeface="Arial" panose="020B0604020202020204" pitchFamily="34" charset="0"/>
              <a:buChar char="•"/>
            </a:pPr>
            <a:r>
              <a:rPr lang="hi-IN" sz="2000" b="1" dirty="0">
                <a:solidFill>
                  <a:srgbClr val="4D4D4F"/>
                </a:solidFill>
                <a:latin typeface="Arial Narrow" panose="020B0606020202030204" pitchFamily="34" charset="0"/>
                <a:ea typeface="+mn-ea"/>
                <a:cs typeface="+mn-cs"/>
              </a:rPr>
              <a:t>कमजोर समर्थन नेटवर्क</a:t>
            </a:r>
            <a:endParaRPr lang="en-IN" sz="2000" b="1" dirty="0">
              <a:solidFill>
                <a:srgbClr val="4D4D4F"/>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3151369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0C83642C-35D6-41D0-92B7-3C0D43172824}"/>
              </a:ext>
            </a:extLst>
          </p:cNvPr>
          <p:cNvSpPr txBox="1">
            <a:spLocks/>
          </p:cNvSpPr>
          <p:nvPr/>
        </p:nvSpPr>
        <p:spPr>
          <a:xfrm>
            <a:off x="1396721" y="365126"/>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b="1" dirty="0">
                <a:ln w="12700" cmpd="sng">
                  <a:solidFill>
                    <a:schemeClr val="bg2">
                      <a:lumMod val="90000"/>
                    </a:schemeClr>
                  </a:solidFill>
                  <a:prstDash val="solid"/>
                </a:ln>
                <a:solidFill>
                  <a:srgbClr val="006666"/>
                </a:solidFill>
                <a:latin typeface="Bernard MT Condensed" panose="02050806060905020404" pitchFamily="18" charset="0"/>
              </a:rPr>
              <a:t>Personal impact of inappropriate behaviour</a:t>
            </a:r>
          </a:p>
          <a:p>
            <a:pPr algn="ctr"/>
            <a:r>
              <a:rPr lang="hi-IN" b="1" dirty="0">
                <a:ln w="12700" cmpd="sng">
                  <a:solidFill>
                    <a:schemeClr val="bg2">
                      <a:lumMod val="90000"/>
                    </a:schemeClr>
                  </a:solidFill>
                  <a:prstDash val="solid"/>
                </a:ln>
                <a:solidFill>
                  <a:srgbClr val="006666"/>
                </a:solidFill>
                <a:latin typeface="Bernard MT Condensed" panose="02050806060905020404" pitchFamily="18" charset="0"/>
              </a:rPr>
              <a:t>अनुचित व्यवहार का व्यक्तिगत प्रभाव</a:t>
            </a:r>
            <a:r>
              <a:rPr lang="en-IN" b="1" dirty="0">
                <a:ln w="12700" cmpd="sng">
                  <a:solidFill>
                    <a:schemeClr val="bg2">
                      <a:lumMod val="90000"/>
                    </a:schemeClr>
                  </a:solidFill>
                  <a:prstDash val="solid"/>
                </a:ln>
                <a:solidFill>
                  <a:srgbClr val="006666"/>
                </a:solidFill>
                <a:latin typeface="Bernard MT Condensed" panose="02050806060905020404" pitchFamily="18" charset="0"/>
              </a:rPr>
              <a:t>	</a:t>
            </a:r>
            <a:endParaRPr lang="en-IN" b="1" dirty="0">
              <a:ln w="12700" cmpd="sng">
                <a:solidFill>
                  <a:schemeClr val="bg2">
                    <a:lumMod val="90000"/>
                  </a:schemeClr>
                </a:solidFill>
                <a:prstDash val="solid"/>
              </a:ln>
              <a:solidFill>
                <a:srgbClr val="006666"/>
              </a:solidFill>
            </a:endParaRPr>
          </a:p>
        </p:txBody>
      </p:sp>
      <p:sp>
        <p:nvSpPr>
          <p:cNvPr id="5" name="Title 1">
            <a:extLst>
              <a:ext uri="{FF2B5EF4-FFF2-40B4-BE49-F238E27FC236}">
                <a16:creationId xmlns:a16="http://schemas.microsoft.com/office/drawing/2014/main" xmlns="" id="{44A1A14D-685A-4831-B5BD-C1B383A85152}"/>
              </a:ext>
            </a:extLst>
          </p:cNvPr>
          <p:cNvSpPr txBox="1">
            <a:spLocks/>
          </p:cNvSpPr>
          <p:nvPr/>
        </p:nvSpPr>
        <p:spPr>
          <a:xfrm>
            <a:off x="1253764" y="1760180"/>
            <a:ext cx="4707766" cy="4732694"/>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Depression</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Anxiety, panic attacks</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Traumatic stress</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Sleeplessness</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Shame, guilt, self-blame</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Difficulty in concentrating</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Headaches</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Fatigue, loss of motivation</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Personal Difficulties with time</a:t>
            </a:r>
          </a:p>
          <a:p>
            <a:pPr marL="285750" indent="-285750" algn="l">
              <a:lnSpc>
                <a:spcPct val="110000"/>
              </a:lnSpc>
              <a:buFont typeface="Arial" panose="020B0604020202020204" pitchFamily="34" charset="0"/>
              <a:buChar char="•"/>
            </a:pPr>
            <a:r>
              <a:rPr lang="en-US" sz="2000" b="1" dirty="0">
                <a:solidFill>
                  <a:srgbClr val="4D4D4F"/>
                </a:solidFill>
                <a:latin typeface="Arial Narrow" panose="020B0606020202030204" pitchFamily="34" charset="0"/>
                <a:ea typeface="+mn-ea"/>
                <a:cs typeface="+mn-cs"/>
              </a:rPr>
              <a:t>Eating disorders (weight loss or gain)</a:t>
            </a:r>
          </a:p>
          <a:p>
            <a:pPr marL="285750" indent="-285750" algn="l">
              <a:lnSpc>
                <a:spcPct val="110000"/>
              </a:lnSpc>
              <a:buFont typeface="Arial" panose="020B0604020202020204" pitchFamily="34" charset="0"/>
              <a:buChar char="•"/>
            </a:pPr>
            <a:r>
              <a:rPr lang="en-US" sz="2000" b="1" dirty="0">
                <a:solidFill>
                  <a:srgbClr val="4D4D4F"/>
                </a:solidFill>
                <a:latin typeface="Arial Narrow" panose="020B0606020202030204" pitchFamily="34" charset="0"/>
                <a:ea typeface="+mn-ea"/>
                <a:cs typeface="+mn-cs"/>
              </a:rPr>
              <a:t>Feeling betrayed and/or violated</a:t>
            </a:r>
          </a:p>
          <a:p>
            <a:pPr marL="285750" indent="-285750" algn="l">
              <a:lnSpc>
                <a:spcPct val="110000"/>
              </a:lnSpc>
              <a:buFont typeface="Arial" panose="020B0604020202020204" pitchFamily="34" charset="0"/>
              <a:buChar char="•"/>
            </a:pPr>
            <a:r>
              <a:rPr lang="en-US" sz="2000" b="1" dirty="0">
                <a:solidFill>
                  <a:srgbClr val="4D4D4F"/>
                </a:solidFill>
                <a:latin typeface="Arial Narrow" panose="020B0606020202030204" pitchFamily="34" charset="0"/>
                <a:ea typeface="+mn-ea"/>
                <a:cs typeface="+mn-cs"/>
              </a:rPr>
              <a:t>Feeling angry or violent towards the  respondent</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Feeling powerless</a:t>
            </a:r>
          </a:p>
          <a:p>
            <a:pPr marL="285750" indent="-285750" algn="l">
              <a:lnSpc>
                <a:spcPct val="110000"/>
              </a:lnSpc>
              <a:buFont typeface="Arial" panose="020B0604020202020204" pitchFamily="34" charset="0"/>
              <a:buChar char="•"/>
            </a:pPr>
            <a:r>
              <a:rPr lang="en-US" sz="2000" b="1" dirty="0">
                <a:solidFill>
                  <a:srgbClr val="4D4D4F"/>
                </a:solidFill>
                <a:latin typeface="Arial Narrow" panose="020B0606020202030204" pitchFamily="34" charset="0"/>
                <a:ea typeface="+mn-ea"/>
                <a:cs typeface="+mn-cs"/>
              </a:rPr>
              <a:t>Loss of confidence and self esteem</a:t>
            </a:r>
          </a:p>
          <a:p>
            <a:pPr marL="285750" indent="-285750" algn="l">
              <a:lnSpc>
                <a:spcPct val="110000"/>
              </a:lnSpc>
              <a:buFont typeface="Arial" panose="020B0604020202020204" pitchFamily="34" charset="0"/>
              <a:buChar char="•"/>
            </a:pPr>
            <a:r>
              <a:rPr lang="en-US" sz="2000" b="1" dirty="0">
                <a:solidFill>
                  <a:srgbClr val="4D4D4F"/>
                </a:solidFill>
                <a:latin typeface="Arial Narrow" panose="020B0606020202030204" pitchFamily="34" charset="0"/>
                <a:ea typeface="+mn-ea"/>
                <a:cs typeface="+mn-cs"/>
              </a:rPr>
              <a:t>Over all loss of trust in people</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Problems with intimacy</a:t>
            </a:r>
          </a:p>
          <a:p>
            <a:pPr marL="285750" indent="-285750" algn="l">
              <a:lnSpc>
                <a:spcPct val="110000"/>
              </a:lnSpc>
              <a:buFont typeface="Arial" panose="020B0604020202020204" pitchFamily="34" charset="0"/>
              <a:buChar char="•"/>
            </a:pPr>
            <a:r>
              <a:rPr lang="en-IN" sz="2000" b="1" dirty="0">
                <a:solidFill>
                  <a:srgbClr val="4D4D4F"/>
                </a:solidFill>
                <a:latin typeface="Arial Narrow" panose="020B0606020202030204" pitchFamily="34" charset="0"/>
                <a:ea typeface="+mn-ea"/>
                <a:cs typeface="+mn-cs"/>
              </a:rPr>
              <a:t>Withdrawal and isolation</a:t>
            </a:r>
          </a:p>
        </p:txBody>
      </p:sp>
      <p:sp>
        <p:nvSpPr>
          <p:cNvPr id="8" name="Title 1">
            <a:extLst>
              <a:ext uri="{FF2B5EF4-FFF2-40B4-BE49-F238E27FC236}">
                <a16:creationId xmlns:a16="http://schemas.microsoft.com/office/drawing/2014/main" xmlns="" id="{9FB64E94-BAB7-4813-BC97-5DE56F92E544}"/>
              </a:ext>
            </a:extLst>
          </p:cNvPr>
          <p:cNvSpPr txBox="1">
            <a:spLocks/>
          </p:cNvSpPr>
          <p:nvPr/>
        </p:nvSpPr>
        <p:spPr>
          <a:xfrm>
            <a:off x="6697114" y="1760180"/>
            <a:ext cx="4707766" cy="47326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डिप्रेशन</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चिंता, घबराहट के दौरे</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दर्दनाक तनाव</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उन्निद्रता</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शर्म, अपराध, आत्म-दोष</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ध्यान केंद्रित करने में कठिनाई</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सिर दर्द</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थकान, प्रेरणा की हानि</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समय के साथ व्यक्तिगत कठिनाइयाँ</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खाने के विकार (वजन में कमी या लाभ)</a:t>
            </a:r>
            <a:endParaRPr lang="en-US"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विश्वासघात और / या उल्लंघन महसूस हुआ</a:t>
            </a:r>
            <a:endParaRPr lang="en-US"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प्रतिवादी के प्रति क्रोधित या हिंसक महसूस करना</a:t>
            </a:r>
            <a:endParaRPr lang="en-US"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शक्तिहीन महसूस करना</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आत्मविश्वास और आत्मसम्मान की हानि</a:t>
            </a:r>
            <a:endParaRPr lang="en-US"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लोगों में भरोसे की कमी के कारण</a:t>
            </a:r>
            <a:endParaRPr lang="en-US"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अंतरंगता के साथ समस्या</a:t>
            </a:r>
            <a:endParaRPr lang="en-IN" sz="1600" b="1" dirty="0">
              <a:solidFill>
                <a:srgbClr val="4D4D4F"/>
              </a:solidFill>
              <a:latin typeface="Arial Narrow" panose="020B0606020202030204" pitchFamily="34" charset="0"/>
              <a:ea typeface="+mn-ea"/>
              <a:cs typeface="+mn-cs"/>
            </a:endParaRPr>
          </a:p>
          <a:p>
            <a:pPr marL="285750" indent="-285750" algn="l">
              <a:lnSpc>
                <a:spcPct val="120000"/>
              </a:lnSpc>
              <a:buFont typeface="Arial" panose="020B0604020202020204" pitchFamily="34" charset="0"/>
              <a:buChar char="•"/>
            </a:pPr>
            <a:r>
              <a:rPr lang="hi-IN" sz="1600" b="1" dirty="0">
                <a:solidFill>
                  <a:srgbClr val="4D4D4F"/>
                </a:solidFill>
                <a:latin typeface="Arial Narrow" panose="020B0606020202030204" pitchFamily="34" charset="0"/>
                <a:ea typeface="+mn-ea"/>
                <a:cs typeface="+mn-cs"/>
              </a:rPr>
              <a:t>वापसी और अलगाव</a:t>
            </a:r>
            <a:endParaRPr lang="en-IN" sz="1600" b="1" dirty="0">
              <a:solidFill>
                <a:srgbClr val="4D4D4F"/>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3654164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59A20C5E-22EE-4F54-97A9-9C6FB148062C}"/>
              </a:ext>
            </a:extLst>
          </p:cNvPr>
          <p:cNvSpPr txBox="1">
            <a:spLocks/>
          </p:cNvSpPr>
          <p:nvPr/>
        </p:nvSpPr>
        <p:spPr>
          <a:xfrm>
            <a:off x="1396721" y="365126"/>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n w="12700" cmpd="sng">
                  <a:solidFill>
                    <a:schemeClr val="bg2">
                      <a:lumMod val="90000"/>
                    </a:schemeClr>
                  </a:solidFill>
                  <a:prstDash val="solid"/>
                </a:ln>
                <a:solidFill>
                  <a:srgbClr val="006666"/>
                </a:solidFill>
                <a:latin typeface="Bernard MT Condensed" panose="02050806060905020404" pitchFamily="18" charset="0"/>
              </a:rPr>
              <a:t>Forms Of Workplace Sexual Harassment</a:t>
            </a:r>
          </a:p>
          <a:p>
            <a:pPr algn="ctr"/>
            <a:r>
              <a:rPr lang="hi-IN" b="1" dirty="0">
                <a:ln w="12700" cmpd="sng">
                  <a:solidFill>
                    <a:schemeClr val="bg2">
                      <a:lumMod val="90000"/>
                    </a:schemeClr>
                  </a:solidFill>
                  <a:prstDash val="solid"/>
                </a:ln>
                <a:solidFill>
                  <a:srgbClr val="006666"/>
                </a:solidFill>
              </a:rPr>
              <a:t>कृपालु काम के क्षेत्र के फार्म</a:t>
            </a:r>
            <a:endParaRPr lang="en-IN" b="1" dirty="0">
              <a:ln w="12700" cmpd="sng">
                <a:solidFill>
                  <a:schemeClr val="bg2">
                    <a:lumMod val="90000"/>
                  </a:schemeClr>
                </a:solidFill>
                <a:prstDash val="solid"/>
              </a:ln>
              <a:solidFill>
                <a:srgbClr val="006666"/>
              </a:solidFill>
            </a:endParaRPr>
          </a:p>
        </p:txBody>
      </p:sp>
      <p:sp>
        <p:nvSpPr>
          <p:cNvPr id="5" name="Title 1">
            <a:extLst>
              <a:ext uri="{FF2B5EF4-FFF2-40B4-BE49-F238E27FC236}">
                <a16:creationId xmlns:a16="http://schemas.microsoft.com/office/drawing/2014/main" xmlns="" id="{DFF9DA3B-C3A7-4990-9777-802A5A077343}"/>
              </a:ext>
            </a:extLst>
          </p:cNvPr>
          <p:cNvSpPr txBox="1">
            <a:spLocks/>
          </p:cNvSpPr>
          <p:nvPr/>
        </p:nvSpPr>
        <p:spPr>
          <a:xfrm>
            <a:off x="1253764" y="1760180"/>
            <a:ext cx="4842236" cy="46724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lnSpc>
                <a:spcPct val="100000"/>
              </a:lnSpc>
            </a:pPr>
            <a:r>
              <a:rPr lang="en-US" sz="1800" b="0" u="none" strike="noStrike" baseline="0" dirty="0">
                <a:solidFill>
                  <a:srgbClr val="4D4D4F"/>
                </a:solidFill>
                <a:latin typeface="Arial Narrow" panose="020B0606020202030204" pitchFamily="34" charset="0"/>
              </a:rPr>
              <a:t>Generally workplace sexual harassment refers to two common forms of </a:t>
            </a:r>
            <a:r>
              <a:rPr lang="en-US" sz="1800" b="1" u="none" strike="noStrike" baseline="0" dirty="0">
                <a:solidFill>
                  <a:srgbClr val="4D4D4F"/>
                </a:solidFill>
                <a:latin typeface="Arial Narrow" panose="020B0606020202030204" pitchFamily="34" charset="0"/>
              </a:rPr>
              <a:t>inappropriate </a:t>
            </a:r>
            <a:r>
              <a:rPr lang="en-US" sz="1800" b="1" u="none" strike="noStrike" baseline="0" dirty="0" err="1">
                <a:solidFill>
                  <a:srgbClr val="4D4D4F"/>
                </a:solidFill>
                <a:latin typeface="Arial Narrow" panose="020B0606020202030204" pitchFamily="34" charset="0"/>
              </a:rPr>
              <a:t>behaviour</a:t>
            </a:r>
            <a:r>
              <a:rPr lang="en-US" sz="1800" b="1" u="none" strike="noStrike" baseline="0" dirty="0">
                <a:solidFill>
                  <a:srgbClr val="4D4D4F"/>
                </a:solidFill>
                <a:latin typeface="Arial Narrow" panose="020B0606020202030204" pitchFamily="34" charset="0"/>
              </a:rPr>
              <a:t>:</a:t>
            </a:r>
          </a:p>
          <a:p>
            <a:pPr algn="l">
              <a:lnSpc>
                <a:spcPct val="100000"/>
              </a:lnSpc>
            </a:pPr>
            <a:endParaRPr lang="en-US" sz="1800" b="1" i="1" u="none" strike="noStrike" baseline="0" dirty="0">
              <a:solidFill>
                <a:srgbClr val="4D4D4F"/>
              </a:solidFill>
              <a:latin typeface="Arial Narrow" panose="020B0606020202030204" pitchFamily="34" charset="0"/>
            </a:endParaRPr>
          </a:p>
          <a:p>
            <a:pPr algn="l">
              <a:lnSpc>
                <a:spcPct val="100000"/>
              </a:lnSpc>
            </a:pPr>
            <a:r>
              <a:rPr lang="en-US" sz="1800" b="0" i="0" u="none" strike="noStrike" baseline="0" dirty="0">
                <a:solidFill>
                  <a:srgbClr val="4D4D4F"/>
                </a:solidFill>
                <a:latin typeface="Arial Narrow" panose="020B0606020202030204" pitchFamily="34" charset="0"/>
              </a:rPr>
              <a:t>• Quid Pro Quo (literally ‘this for that’)</a:t>
            </a:r>
          </a:p>
          <a:p>
            <a:pPr marL="644525" indent="-285750" algn="l">
              <a:lnSpc>
                <a:spcPct val="100000"/>
              </a:lnSpc>
              <a:buFont typeface="Wingdings" panose="05000000000000000000" pitchFamily="2" charset="2"/>
              <a:buChar char="Ø"/>
            </a:pPr>
            <a:r>
              <a:rPr lang="en-US" sz="1800" b="0" i="0" u="none" strike="noStrike" baseline="0" dirty="0">
                <a:solidFill>
                  <a:srgbClr val="4D4D4F"/>
                </a:solidFill>
                <a:latin typeface="Arial Narrow" panose="020B0606020202030204" pitchFamily="34" charset="0"/>
              </a:rPr>
              <a:t>Implied or explicit promise of preferential/detrimental treatment in employment</a:t>
            </a:r>
          </a:p>
          <a:p>
            <a:pPr marL="644525" indent="-285750" algn="l">
              <a:lnSpc>
                <a:spcPct val="100000"/>
              </a:lnSpc>
              <a:buFont typeface="Wingdings" panose="05000000000000000000" pitchFamily="2" charset="2"/>
              <a:buChar char="Ø"/>
            </a:pPr>
            <a:r>
              <a:rPr lang="en-US" sz="1800" dirty="0">
                <a:solidFill>
                  <a:srgbClr val="4D4D4F"/>
                </a:solidFill>
                <a:latin typeface="Arial Narrow" panose="020B0606020202030204" pitchFamily="34" charset="0"/>
              </a:rPr>
              <a:t>I</a:t>
            </a:r>
            <a:r>
              <a:rPr lang="en-US" sz="1800" b="0" i="0" u="none" strike="noStrike" baseline="0" dirty="0">
                <a:solidFill>
                  <a:srgbClr val="4D4D4F"/>
                </a:solidFill>
                <a:latin typeface="Arial Narrow" panose="020B0606020202030204" pitchFamily="34" charset="0"/>
              </a:rPr>
              <a:t>mplied or express threat about her present or future employment status</a:t>
            </a:r>
          </a:p>
          <a:p>
            <a:pPr marL="358775" algn="l">
              <a:lnSpc>
                <a:spcPct val="100000"/>
              </a:lnSpc>
            </a:pPr>
            <a:endParaRPr lang="en-US" sz="1800" b="0" i="0" u="none" strike="noStrike" baseline="0" dirty="0">
              <a:solidFill>
                <a:srgbClr val="4D4D4F"/>
              </a:solidFill>
              <a:latin typeface="Arial Narrow" panose="020B0606020202030204" pitchFamily="34" charset="0"/>
            </a:endParaRPr>
          </a:p>
          <a:p>
            <a:pPr algn="l">
              <a:lnSpc>
                <a:spcPct val="100000"/>
              </a:lnSpc>
            </a:pPr>
            <a:r>
              <a:rPr lang="en-IN" sz="1800" b="0" i="0" u="none" strike="noStrike" baseline="0" dirty="0">
                <a:solidFill>
                  <a:srgbClr val="4D4D4F"/>
                </a:solidFill>
                <a:latin typeface="Arial Narrow" panose="020B0606020202030204" pitchFamily="34" charset="0"/>
              </a:rPr>
              <a:t>• Hostile Work Environment</a:t>
            </a:r>
          </a:p>
          <a:p>
            <a:pPr marL="644525" indent="-285750" algn="l">
              <a:lnSpc>
                <a:spcPct val="100000"/>
              </a:lnSpc>
              <a:buFont typeface="Wingdings" panose="05000000000000000000" pitchFamily="2" charset="2"/>
              <a:buChar char="Ø"/>
            </a:pPr>
            <a:r>
              <a:rPr lang="en-US" sz="1800" b="0" i="0" u="none" strike="noStrike" baseline="0" dirty="0">
                <a:solidFill>
                  <a:srgbClr val="4D4D4F"/>
                </a:solidFill>
                <a:latin typeface="Arial Narrow" panose="020B0606020202030204" pitchFamily="34" charset="0"/>
              </a:rPr>
              <a:t>Creating a hostile, intimidating or an offensive work environment</a:t>
            </a:r>
          </a:p>
          <a:p>
            <a:pPr marL="644525" indent="-285750" algn="l">
              <a:lnSpc>
                <a:spcPct val="100000"/>
              </a:lnSpc>
              <a:buFont typeface="Wingdings" panose="05000000000000000000" pitchFamily="2" charset="2"/>
              <a:buChar char="Ø"/>
            </a:pPr>
            <a:r>
              <a:rPr lang="en-US" sz="1800" b="0" i="0" u="none" strike="noStrike" baseline="0" dirty="0">
                <a:solidFill>
                  <a:srgbClr val="4D4D4F"/>
                </a:solidFill>
                <a:latin typeface="Arial Narrow" panose="020B0606020202030204" pitchFamily="34" charset="0"/>
              </a:rPr>
              <a:t>Humiliating treatment likely to affect her health or safety</a:t>
            </a:r>
            <a:endParaRPr lang="en-IN" sz="2000" b="1" dirty="0">
              <a:solidFill>
                <a:srgbClr val="4D4D4F"/>
              </a:solidFill>
              <a:latin typeface="Arial Narrow" panose="020B0606020202030204" pitchFamily="34" charset="0"/>
              <a:ea typeface="+mn-ea"/>
              <a:cs typeface="+mn-cs"/>
            </a:endParaRPr>
          </a:p>
        </p:txBody>
      </p:sp>
      <p:sp>
        <p:nvSpPr>
          <p:cNvPr id="6" name="Title 1">
            <a:extLst>
              <a:ext uri="{FF2B5EF4-FFF2-40B4-BE49-F238E27FC236}">
                <a16:creationId xmlns:a16="http://schemas.microsoft.com/office/drawing/2014/main" xmlns="" id="{4689B3CD-C945-411B-B754-C5B9409E9033}"/>
              </a:ext>
            </a:extLst>
          </p:cNvPr>
          <p:cNvSpPr txBox="1">
            <a:spLocks/>
          </p:cNvSpPr>
          <p:nvPr/>
        </p:nvSpPr>
        <p:spPr>
          <a:xfrm>
            <a:off x="6364941" y="1760180"/>
            <a:ext cx="5039939" cy="46724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pPr>
            <a:r>
              <a:rPr lang="hi-IN" sz="1800" b="0" u="none" strike="noStrike" baseline="0" dirty="0">
                <a:solidFill>
                  <a:srgbClr val="4D4D4F"/>
                </a:solidFill>
                <a:latin typeface="Arial Narrow" panose="020B0606020202030204" pitchFamily="34" charset="0"/>
              </a:rPr>
              <a:t>आम तौर पर कार्यस्थल यौन उत्पीड़न अनुचित व्यवहार के दो सामान्य रूपों को संदर्भित करता है:</a:t>
            </a:r>
            <a:endParaRPr lang="en-US" sz="1800" b="1" u="none" strike="noStrike" baseline="0" dirty="0">
              <a:solidFill>
                <a:srgbClr val="4D4D4F"/>
              </a:solidFill>
              <a:latin typeface="Arial Narrow" panose="020B0606020202030204" pitchFamily="34" charset="0"/>
            </a:endParaRPr>
          </a:p>
          <a:p>
            <a:pPr algn="l">
              <a:lnSpc>
                <a:spcPct val="100000"/>
              </a:lnSpc>
            </a:pPr>
            <a:endParaRPr lang="en-US" sz="1800" b="1" i="1" u="none" strike="noStrike" baseline="0" dirty="0">
              <a:solidFill>
                <a:srgbClr val="4D4D4F"/>
              </a:solidFill>
              <a:latin typeface="Arial Narrow" panose="020B0606020202030204" pitchFamily="34" charset="0"/>
            </a:endParaRPr>
          </a:p>
          <a:p>
            <a:pPr algn="l">
              <a:lnSpc>
                <a:spcPct val="100000"/>
              </a:lnSpc>
            </a:pPr>
            <a:r>
              <a:rPr lang="en-US" sz="1800" b="0" i="0" u="none" strike="noStrike" baseline="0" dirty="0">
                <a:solidFill>
                  <a:srgbClr val="4D4D4F"/>
                </a:solidFill>
                <a:latin typeface="Arial Narrow" panose="020B0606020202030204" pitchFamily="34" charset="0"/>
              </a:rPr>
              <a:t>• </a:t>
            </a:r>
            <a:r>
              <a:rPr lang="hi-IN" sz="1800" b="0" i="0" u="none" strike="noStrike" baseline="0" dirty="0">
                <a:solidFill>
                  <a:srgbClr val="4D4D4F"/>
                </a:solidFill>
                <a:latin typeface="Arial Narrow" panose="020B0606020202030204" pitchFamily="34" charset="0"/>
              </a:rPr>
              <a:t>प्रतिदान</a:t>
            </a:r>
            <a:endParaRPr lang="en-US" sz="1800" b="0" i="0" u="none" strike="noStrike" baseline="0" dirty="0">
              <a:solidFill>
                <a:srgbClr val="4D4D4F"/>
              </a:solidFill>
              <a:latin typeface="Arial Narrow" panose="020B0606020202030204" pitchFamily="34" charset="0"/>
            </a:endParaRPr>
          </a:p>
          <a:p>
            <a:pPr marL="538163" indent="-358775" algn="l">
              <a:lnSpc>
                <a:spcPct val="100000"/>
              </a:lnSpc>
              <a:buFont typeface="Wingdings" panose="05000000000000000000" pitchFamily="2" charset="2"/>
              <a:buChar char="Ø"/>
            </a:pPr>
            <a:r>
              <a:rPr lang="hi-IN" sz="1800" b="0" i="0" u="none" strike="noStrike" baseline="0" dirty="0">
                <a:solidFill>
                  <a:srgbClr val="4D4D4F"/>
                </a:solidFill>
                <a:latin typeface="Arial Narrow" panose="020B0606020202030204" pitchFamily="34" charset="0"/>
              </a:rPr>
              <a:t>रोजगार में अधिमान्य / हानिकारक उपचार का निहित या स्पष्ट वादा</a:t>
            </a:r>
            <a:endParaRPr lang="en-US" sz="1800" b="0" i="0" u="none" strike="noStrike" baseline="0" dirty="0">
              <a:solidFill>
                <a:srgbClr val="4D4D4F"/>
              </a:solidFill>
              <a:latin typeface="Arial Narrow" panose="020B0606020202030204" pitchFamily="34" charset="0"/>
            </a:endParaRPr>
          </a:p>
          <a:p>
            <a:pPr marL="538163" indent="-358775" algn="l">
              <a:lnSpc>
                <a:spcPct val="100000"/>
              </a:lnSpc>
              <a:buFont typeface="Wingdings" panose="05000000000000000000" pitchFamily="2" charset="2"/>
              <a:buChar char="Ø"/>
            </a:pPr>
            <a:r>
              <a:rPr lang="hi-IN" sz="1800" b="0" i="0" u="none" strike="noStrike" baseline="0" dirty="0">
                <a:solidFill>
                  <a:srgbClr val="4D4D4F"/>
                </a:solidFill>
                <a:latin typeface="Arial Narrow" panose="020B0606020202030204" pitchFamily="34" charset="0"/>
              </a:rPr>
              <a:t>उसके वर्तमान या भविष्य के रोजगार की स्थिति के बारे में धमकी दी या व्यक्त की</a:t>
            </a:r>
            <a:endParaRPr lang="en-IN" sz="1800" b="0" i="0" u="none" strike="noStrike" baseline="0" dirty="0">
              <a:solidFill>
                <a:srgbClr val="4D4D4F"/>
              </a:solidFill>
              <a:latin typeface="Arial Narrow" panose="020B0606020202030204" pitchFamily="34" charset="0"/>
            </a:endParaRPr>
          </a:p>
          <a:p>
            <a:pPr marL="179388" algn="l">
              <a:lnSpc>
                <a:spcPct val="100000"/>
              </a:lnSpc>
            </a:pPr>
            <a:endParaRPr lang="en-US" sz="1800" b="0" i="0" u="none" strike="noStrike" baseline="0" dirty="0">
              <a:solidFill>
                <a:srgbClr val="4D4D4F"/>
              </a:solidFill>
              <a:latin typeface="Arial Narrow" panose="020B0606020202030204" pitchFamily="34" charset="0"/>
            </a:endParaRPr>
          </a:p>
          <a:p>
            <a:pPr algn="l">
              <a:lnSpc>
                <a:spcPct val="100000"/>
              </a:lnSpc>
            </a:pPr>
            <a:r>
              <a:rPr lang="en-IN" sz="1800" b="0" i="0" u="none" strike="noStrike" baseline="0" dirty="0">
                <a:solidFill>
                  <a:srgbClr val="4D4D4F"/>
                </a:solidFill>
                <a:latin typeface="Arial Narrow" panose="020B0606020202030204" pitchFamily="34" charset="0"/>
              </a:rPr>
              <a:t>• </a:t>
            </a:r>
            <a:r>
              <a:rPr lang="hi-IN" sz="1800" b="0" i="0" u="none" strike="noStrike" baseline="0" dirty="0">
                <a:solidFill>
                  <a:srgbClr val="4D4D4F"/>
                </a:solidFill>
                <a:latin typeface="Arial Narrow" panose="020B0606020202030204" pitchFamily="34" charset="0"/>
              </a:rPr>
              <a:t>शत्रुतापूर्ण कार्य पर्यावरण</a:t>
            </a:r>
            <a:endParaRPr lang="en-IN" sz="1800" b="0" i="0" u="none" strike="noStrike" baseline="0" dirty="0">
              <a:solidFill>
                <a:srgbClr val="4D4D4F"/>
              </a:solidFill>
              <a:latin typeface="Arial Narrow" panose="020B0606020202030204" pitchFamily="34" charset="0"/>
            </a:endParaRPr>
          </a:p>
          <a:p>
            <a:pPr marL="644525" indent="-285750" algn="l">
              <a:lnSpc>
                <a:spcPct val="100000"/>
              </a:lnSpc>
              <a:buFont typeface="Wingdings" panose="05000000000000000000" pitchFamily="2" charset="2"/>
              <a:buChar char="Ø"/>
            </a:pPr>
            <a:r>
              <a:rPr lang="hi-IN" sz="1800" b="0" i="0" u="none" strike="noStrike" baseline="0" dirty="0">
                <a:solidFill>
                  <a:srgbClr val="4D4D4F"/>
                </a:solidFill>
                <a:latin typeface="Arial Narrow" panose="020B0606020202030204" pitchFamily="34" charset="0"/>
              </a:rPr>
              <a:t>एक शत्रुतापूर्ण, डराने या आक्रामक कार्य वातावरण बनाना</a:t>
            </a:r>
            <a:endParaRPr lang="en-US" sz="1800" b="0" i="0" u="none" strike="noStrike" baseline="0" dirty="0">
              <a:solidFill>
                <a:srgbClr val="4D4D4F"/>
              </a:solidFill>
              <a:latin typeface="Arial Narrow" panose="020B0606020202030204" pitchFamily="34" charset="0"/>
            </a:endParaRPr>
          </a:p>
          <a:p>
            <a:pPr marL="701675" indent="-342900" algn="l">
              <a:lnSpc>
                <a:spcPct val="100000"/>
              </a:lnSpc>
              <a:buFont typeface="Wingdings" panose="05000000000000000000" pitchFamily="2" charset="2"/>
              <a:buChar char="Ø"/>
            </a:pPr>
            <a:r>
              <a:rPr lang="hi-IN" sz="1800" dirty="0">
                <a:solidFill>
                  <a:srgbClr val="4D4D4F"/>
                </a:solidFill>
                <a:latin typeface="Arial Narrow" panose="020B0606020202030204" pitchFamily="34" charset="0"/>
              </a:rPr>
              <a:t>उसके स्वास्थ्य या सुरक्षा को प्रभावित करने की संभावना को अपमानजनक उपचार</a:t>
            </a:r>
            <a:endParaRPr lang="en-IN" sz="1800" dirty="0">
              <a:solidFill>
                <a:srgbClr val="4D4D4F"/>
              </a:solidFill>
              <a:latin typeface="Arial Narrow" panose="020B0606020202030204" pitchFamily="34" charset="0"/>
            </a:endParaRPr>
          </a:p>
        </p:txBody>
      </p:sp>
    </p:spTree>
    <p:extLst>
      <p:ext uri="{BB962C8B-B14F-4D97-AF65-F5344CB8AC3E}">
        <p14:creationId xmlns:p14="http://schemas.microsoft.com/office/powerpoint/2010/main" val="2751929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B6CDF4C2-A6BC-40FF-B92A-6AC9F746DE10}"/>
              </a:ext>
            </a:extLst>
          </p:cNvPr>
          <p:cNvSpPr txBox="1">
            <a:spLocks/>
          </p:cNvSpPr>
          <p:nvPr/>
        </p:nvSpPr>
        <p:spPr>
          <a:xfrm>
            <a:off x="1396721" y="365126"/>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IN" b="1" dirty="0">
                <a:ln w="12700" cmpd="sng">
                  <a:solidFill>
                    <a:schemeClr val="bg2">
                      <a:lumMod val="90000"/>
                    </a:schemeClr>
                  </a:solidFill>
                  <a:prstDash val="solid"/>
                </a:ln>
                <a:solidFill>
                  <a:srgbClr val="006666"/>
                </a:solidFill>
                <a:latin typeface="Bernard MT Condensed" panose="02050806060905020404" pitchFamily="18" charset="0"/>
              </a:rPr>
              <a:t>Who is an Employer?</a:t>
            </a:r>
          </a:p>
          <a:p>
            <a:pPr algn="ctr">
              <a:lnSpc>
                <a:spcPct val="110000"/>
              </a:lnSpc>
            </a:pPr>
            <a:r>
              <a:rPr lang="hi-IN" b="1" dirty="0">
                <a:ln w="12700" cmpd="sng">
                  <a:solidFill>
                    <a:schemeClr val="bg2">
                      <a:lumMod val="90000"/>
                    </a:schemeClr>
                  </a:solidFill>
                  <a:prstDash val="solid"/>
                </a:ln>
                <a:solidFill>
                  <a:srgbClr val="006666"/>
                </a:solidFill>
              </a:rPr>
              <a:t>नियोक्ता कौन है</a:t>
            </a:r>
            <a:r>
              <a:rPr lang="en-IN" b="1" dirty="0">
                <a:ln w="12700" cmpd="sng">
                  <a:solidFill>
                    <a:schemeClr val="bg2">
                      <a:lumMod val="90000"/>
                    </a:schemeClr>
                  </a:solidFill>
                  <a:prstDash val="solid"/>
                </a:ln>
                <a:solidFill>
                  <a:srgbClr val="006666"/>
                </a:solidFill>
              </a:rPr>
              <a:t> ?</a:t>
            </a:r>
          </a:p>
        </p:txBody>
      </p:sp>
      <p:sp>
        <p:nvSpPr>
          <p:cNvPr id="4" name="Rectangle: Rounded Corners 3">
            <a:extLst>
              <a:ext uri="{FF2B5EF4-FFF2-40B4-BE49-F238E27FC236}">
                <a16:creationId xmlns:a16="http://schemas.microsoft.com/office/drawing/2014/main" xmlns="" id="{AD6DBCE0-875D-49CB-9E21-324847697C4F}"/>
              </a:ext>
            </a:extLst>
          </p:cNvPr>
          <p:cNvSpPr/>
          <p:nvPr/>
        </p:nvSpPr>
        <p:spPr>
          <a:xfrm>
            <a:off x="4756335" y="1714134"/>
            <a:ext cx="3094892" cy="688406"/>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Employer (</a:t>
            </a:r>
            <a:r>
              <a:rPr lang="hi-IN" b="1" dirty="0">
                <a:solidFill>
                  <a:schemeClr val="accent1">
                    <a:lumMod val="50000"/>
                  </a:schemeClr>
                </a:solidFill>
                <a:latin typeface="Arial Narrow" panose="020B0606020202030204" pitchFamily="34" charset="0"/>
              </a:rPr>
              <a:t>नियोक्ता</a:t>
            </a:r>
            <a:r>
              <a:rPr lang="en-IN" b="1" dirty="0">
                <a:solidFill>
                  <a:schemeClr val="accent1">
                    <a:lumMod val="50000"/>
                  </a:schemeClr>
                </a:solidFill>
                <a:latin typeface="Arial Narrow" panose="020B0606020202030204" pitchFamily="34" charset="0"/>
              </a:rPr>
              <a:t>)</a:t>
            </a:r>
          </a:p>
        </p:txBody>
      </p:sp>
      <p:sp>
        <p:nvSpPr>
          <p:cNvPr id="5" name="Rectangle: Rounded Corners 4">
            <a:extLst>
              <a:ext uri="{FF2B5EF4-FFF2-40B4-BE49-F238E27FC236}">
                <a16:creationId xmlns:a16="http://schemas.microsoft.com/office/drawing/2014/main" xmlns="" id="{54106424-50A6-4A11-8F26-7733BD1F9294}"/>
              </a:ext>
            </a:extLst>
          </p:cNvPr>
          <p:cNvSpPr/>
          <p:nvPr/>
        </p:nvSpPr>
        <p:spPr>
          <a:xfrm>
            <a:off x="4975839" y="3056577"/>
            <a:ext cx="2679330" cy="1282324"/>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Private Workplace</a:t>
            </a:r>
          </a:p>
          <a:p>
            <a:pPr algn="ctr"/>
            <a:r>
              <a:rPr lang="hi-IN" b="1" dirty="0">
                <a:solidFill>
                  <a:schemeClr val="accent1">
                    <a:lumMod val="50000"/>
                  </a:schemeClr>
                </a:solidFill>
                <a:latin typeface="Arial Narrow" panose="020B0606020202030204" pitchFamily="34" charset="0"/>
              </a:rPr>
              <a:t>निजी कार्यस्थल</a:t>
            </a:r>
            <a:endParaRPr lang="en-IN" b="1" dirty="0">
              <a:solidFill>
                <a:schemeClr val="accent1">
                  <a:lumMod val="50000"/>
                </a:schemeClr>
              </a:solidFill>
              <a:latin typeface="Arial Narrow" panose="020B0606020202030204" pitchFamily="34" charset="0"/>
            </a:endParaRPr>
          </a:p>
        </p:txBody>
      </p:sp>
      <p:cxnSp>
        <p:nvCxnSpPr>
          <p:cNvPr id="7" name="Straight Connector 6">
            <a:extLst>
              <a:ext uri="{FF2B5EF4-FFF2-40B4-BE49-F238E27FC236}">
                <a16:creationId xmlns:a16="http://schemas.microsoft.com/office/drawing/2014/main" xmlns="" id="{38BBCE2C-A201-459B-B34D-57A85ED09570}"/>
              </a:ext>
            </a:extLst>
          </p:cNvPr>
          <p:cNvCxnSpPr/>
          <p:nvPr/>
        </p:nvCxnSpPr>
        <p:spPr>
          <a:xfrm>
            <a:off x="2860432" y="2684585"/>
            <a:ext cx="7115907"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Straight Connector 7">
            <a:extLst>
              <a:ext uri="{FF2B5EF4-FFF2-40B4-BE49-F238E27FC236}">
                <a16:creationId xmlns:a16="http://schemas.microsoft.com/office/drawing/2014/main" xmlns="" id="{F6C7B50B-9201-417C-8E8D-D9D2CD774401}"/>
              </a:ext>
            </a:extLst>
          </p:cNvPr>
          <p:cNvCxnSpPr>
            <a:cxnSpLocks/>
            <a:stCxn id="4" idx="2"/>
          </p:cNvCxnSpPr>
          <p:nvPr/>
        </p:nvCxnSpPr>
        <p:spPr>
          <a:xfrm flipH="1">
            <a:off x="6295293" y="2402540"/>
            <a:ext cx="8488" cy="293768"/>
          </a:xfrm>
          <a:prstGeom prst="line">
            <a:avLst/>
          </a:prstGeom>
        </p:spPr>
        <p:style>
          <a:lnRef idx="3">
            <a:schemeClr val="accent6"/>
          </a:lnRef>
          <a:fillRef idx="0">
            <a:schemeClr val="accent6"/>
          </a:fillRef>
          <a:effectRef idx="2">
            <a:schemeClr val="accent6"/>
          </a:effectRef>
          <a:fontRef idx="minor">
            <a:schemeClr val="tx1"/>
          </a:fontRef>
        </p:style>
      </p:cxnSp>
      <p:cxnSp>
        <p:nvCxnSpPr>
          <p:cNvPr id="9" name="Straight Arrow Connector 8">
            <a:extLst>
              <a:ext uri="{FF2B5EF4-FFF2-40B4-BE49-F238E27FC236}">
                <a16:creationId xmlns:a16="http://schemas.microsoft.com/office/drawing/2014/main" xmlns="" id="{CAF6C4EA-B510-4EFA-B33B-58423953BAB5}"/>
              </a:ext>
            </a:extLst>
          </p:cNvPr>
          <p:cNvCxnSpPr>
            <a:cxnSpLocks/>
          </p:cNvCxnSpPr>
          <p:nvPr/>
        </p:nvCxnSpPr>
        <p:spPr>
          <a:xfrm>
            <a:off x="6295292" y="2684585"/>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0" name="Rectangle: Rounded Corners 9">
            <a:extLst>
              <a:ext uri="{FF2B5EF4-FFF2-40B4-BE49-F238E27FC236}">
                <a16:creationId xmlns:a16="http://schemas.microsoft.com/office/drawing/2014/main" xmlns="" id="{ADA5435C-7CEE-4AEE-896A-EC0F8C0AEC98}"/>
              </a:ext>
            </a:extLst>
          </p:cNvPr>
          <p:cNvSpPr/>
          <p:nvPr/>
        </p:nvSpPr>
        <p:spPr>
          <a:xfrm>
            <a:off x="1543627" y="3045146"/>
            <a:ext cx="2679330" cy="1282324"/>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Workplace of Government/Local Bodies</a:t>
            </a:r>
          </a:p>
          <a:p>
            <a:pPr algn="ctr"/>
            <a:r>
              <a:rPr lang="hi-IN" b="1" dirty="0">
                <a:solidFill>
                  <a:schemeClr val="accent1">
                    <a:lumMod val="50000"/>
                  </a:schemeClr>
                </a:solidFill>
                <a:latin typeface="Arial Narrow" panose="020B0606020202030204" pitchFamily="34" charset="0"/>
              </a:rPr>
              <a:t>सरकार / स्थानीय निकायों का कार्यस्थल</a:t>
            </a:r>
            <a:endParaRPr lang="en-IN" b="1" dirty="0">
              <a:solidFill>
                <a:schemeClr val="accent1">
                  <a:lumMod val="50000"/>
                </a:schemeClr>
              </a:solidFill>
              <a:latin typeface="Arial Narrow" panose="020B0606020202030204" pitchFamily="34" charset="0"/>
            </a:endParaRPr>
          </a:p>
        </p:txBody>
      </p:sp>
      <p:cxnSp>
        <p:nvCxnSpPr>
          <p:cNvPr id="11" name="Straight Arrow Connector 10">
            <a:extLst>
              <a:ext uri="{FF2B5EF4-FFF2-40B4-BE49-F238E27FC236}">
                <a16:creationId xmlns:a16="http://schemas.microsoft.com/office/drawing/2014/main" xmlns="" id="{AB0DA665-61F1-41DC-959B-059B53EA6716}"/>
              </a:ext>
            </a:extLst>
          </p:cNvPr>
          <p:cNvCxnSpPr>
            <a:cxnSpLocks/>
          </p:cNvCxnSpPr>
          <p:nvPr/>
        </p:nvCxnSpPr>
        <p:spPr>
          <a:xfrm>
            <a:off x="2863080" y="2673155"/>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2" name="Rectangle: Rounded Corners 11">
            <a:extLst>
              <a:ext uri="{FF2B5EF4-FFF2-40B4-BE49-F238E27FC236}">
                <a16:creationId xmlns:a16="http://schemas.microsoft.com/office/drawing/2014/main" xmlns="" id="{184AF7AA-EBA7-46EC-9D07-C2394576001D}"/>
              </a:ext>
            </a:extLst>
          </p:cNvPr>
          <p:cNvSpPr/>
          <p:nvPr/>
        </p:nvSpPr>
        <p:spPr>
          <a:xfrm>
            <a:off x="8636674" y="3063393"/>
            <a:ext cx="2679330" cy="116745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Dwelling House</a:t>
            </a:r>
          </a:p>
          <a:p>
            <a:pPr algn="ctr"/>
            <a:r>
              <a:rPr lang="hi-IN" b="1" dirty="0">
                <a:solidFill>
                  <a:schemeClr val="accent1">
                    <a:lumMod val="50000"/>
                  </a:schemeClr>
                </a:solidFill>
                <a:latin typeface="Arial Narrow" panose="020B0606020202030204" pitchFamily="34" charset="0"/>
              </a:rPr>
              <a:t>आवासगृह</a:t>
            </a:r>
            <a:endParaRPr lang="en-IN" b="1" dirty="0">
              <a:solidFill>
                <a:schemeClr val="accent1">
                  <a:lumMod val="50000"/>
                </a:schemeClr>
              </a:solidFill>
              <a:latin typeface="Arial Narrow" panose="020B0606020202030204" pitchFamily="34" charset="0"/>
            </a:endParaRPr>
          </a:p>
        </p:txBody>
      </p:sp>
      <p:cxnSp>
        <p:nvCxnSpPr>
          <p:cNvPr id="13" name="Straight Arrow Connector 12">
            <a:extLst>
              <a:ext uri="{FF2B5EF4-FFF2-40B4-BE49-F238E27FC236}">
                <a16:creationId xmlns:a16="http://schemas.microsoft.com/office/drawing/2014/main" xmlns="" id="{ACDD04E9-AC52-43ED-B4BE-2DF2E8297CCE}"/>
              </a:ext>
            </a:extLst>
          </p:cNvPr>
          <p:cNvCxnSpPr>
            <a:cxnSpLocks/>
          </p:cNvCxnSpPr>
          <p:nvPr/>
        </p:nvCxnSpPr>
        <p:spPr>
          <a:xfrm>
            <a:off x="9956127" y="2684585"/>
            <a:ext cx="0" cy="496333"/>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4" name="Rectangle: Rounded Corners 13">
            <a:extLst>
              <a:ext uri="{FF2B5EF4-FFF2-40B4-BE49-F238E27FC236}">
                <a16:creationId xmlns:a16="http://schemas.microsoft.com/office/drawing/2014/main" xmlns="" id="{37513216-E379-476C-9351-187EFEEE05D2}"/>
              </a:ext>
            </a:extLst>
          </p:cNvPr>
          <p:cNvSpPr/>
          <p:nvPr/>
        </p:nvSpPr>
        <p:spPr>
          <a:xfrm>
            <a:off x="1520767" y="4720368"/>
            <a:ext cx="2679330" cy="996182"/>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Head/Office specified</a:t>
            </a:r>
          </a:p>
          <a:p>
            <a:pPr algn="ctr"/>
            <a:r>
              <a:rPr lang="hi-IN" b="1" dirty="0">
                <a:solidFill>
                  <a:schemeClr val="accent1">
                    <a:lumMod val="50000"/>
                  </a:schemeClr>
                </a:solidFill>
                <a:latin typeface="Arial Narrow" panose="020B0606020202030204" pitchFamily="34" charset="0"/>
              </a:rPr>
              <a:t>प्रमुख / कार्यालय निर्दिष्ट</a:t>
            </a:r>
            <a:endParaRPr lang="en-IN" b="1" dirty="0">
              <a:solidFill>
                <a:schemeClr val="accent1">
                  <a:lumMod val="50000"/>
                </a:schemeClr>
              </a:solidFill>
              <a:latin typeface="Arial Narrow" panose="020B0606020202030204" pitchFamily="34" charset="0"/>
            </a:endParaRPr>
          </a:p>
        </p:txBody>
      </p:sp>
      <p:cxnSp>
        <p:nvCxnSpPr>
          <p:cNvPr id="15" name="Straight Arrow Connector 14">
            <a:extLst>
              <a:ext uri="{FF2B5EF4-FFF2-40B4-BE49-F238E27FC236}">
                <a16:creationId xmlns:a16="http://schemas.microsoft.com/office/drawing/2014/main" xmlns="" id="{A65B69F5-9BFB-4CDF-A613-B9EFAEF833AC}"/>
              </a:ext>
            </a:extLst>
          </p:cNvPr>
          <p:cNvCxnSpPr/>
          <p:nvPr/>
        </p:nvCxnSpPr>
        <p:spPr>
          <a:xfrm>
            <a:off x="2860432" y="4327470"/>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6" name="Rectangle: Rounded Corners 15">
            <a:extLst>
              <a:ext uri="{FF2B5EF4-FFF2-40B4-BE49-F238E27FC236}">
                <a16:creationId xmlns:a16="http://schemas.microsoft.com/office/drawing/2014/main" xmlns="" id="{1CB16259-82CA-4F91-8FE0-E4134E9AE435}"/>
              </a:ext>
            </a:extLst>
          </p:cNvPr>
          <p:cNvSpPr/>
          <p:nvPr/>
        </p:nvSpPr>
        <p:spPr>
          <a:xfrm>
            <a:off x="4820957" y="4720367"/>
            <a:ext cx="2897654" cy="1772497"/>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Person responsible for management/ supervision/ control</a:t>
            </a:r>
          </a:p>
          <a:p>
            <a:pPr algn="ctr"/>
            <a:r>
              <a:rPr lang="hi-IN" b="1" dirty="0">
                <a:solidFill>
                  <a:schemeClr val="accent1">
                    <a:lumMod val="50000"/>
                  </a:schemeClr>
                </a:solidFill>
                <a:latin typeface="Arial Narrow" panose="020B0606020202030204" pitchFamily="34" charset="0"/>
              </a:rPr>
              <a:t>प्रबंधन / पर्यवेक्षण / नियंत्रण के लिए जिम्मेदार व्यक्ति</a:t>
            </a:r>
            <a:endParaRPr lang="en-IN" b="1" dirty="0">
              <a:solidFill>
                <a:schemeClr val="accent1">
                  <a:lumMod val="50000"/>
                </a:schemeClr>
              </a:solidFill>
              <a:latin typeface="Arial Narrow" panose="020B0606020202030204" pitchFamily="34" charset="0"/>
            </a:endParaRPr>
          </a:p>
        </p:txBody>
      </p:sp>
      <p:cxnSp>
        <p:nvCxnSpPr>
          <p:cNvPr id="17" name="Straight Arrow Connector 16">
            <a:extLst>
              <a:ext uri="{FF2B5EF4-FFF2-40B4-BE49-F238E27FC236}">
                <a16:creationId xmlns:a16="http://schemas.microsoft.com/office/drawing/2014/main" xmlns="" id="{565F3C96-9574-4342-9D13-989659884E10}"/>
              </a:ext>
            </a:extLst>
          </p:cNvPr>
          <p:cNvCxnSpPr/>
          <p:nvPr/>
        </p:nvCxnSpPr>
        <p:spPr>
          <a:xfrm>
            <a:off x="6303781" y="4327470"/>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
        <p:nvSpPr>
          <p:cNvPr id="18" name="Rectangle: Rounded Corners 17">
            <a:extLst>
              <a:ext uri="{FF2B5EF4-FFF2-40B4-BE49-F238E27FC236}">
                <a16:creationId xmlns:a16="http://schemas.microsoft.com/office/drawing/2014/main" xmlns="" id="{769E4517-5D67-4B94-BDBC-8D875E9A2C4A}"/>
              </a:ext>
            </a:extLst>
          </p:cNvPr>
          <p:cNvSpPr/>
          <p:nvPr/>
        </p:nvSpPr>
        <p:spPr>
          <a:xfrm>
            <a:off x="8613814" y="4685119"/>
            <a:ext cx="2679330" cy="1807739"/>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accent1">
                    <a:lumMod val="50000"/>
                  </a:schemeClr>
                </a:solidFill>
                <a:latin typeface="Arial Narrow" panose="020B0606020202030204" pitchFamily="34" charset="0"/>
              </a:rPr>
              <a:t>Person who employs/ benefits from the employment</a:t>
            </a:r>
          </a:p>
          <a:p>
            <a:pPr algn="ctr"/>
            <a:r>
              <a:rPr lang="hi-IN" b="1" dirty="0">
                <a:solidFill>
                  <a:schemeClr val="accent1">
                    <a:lumMod val="50000"/>
                  </a:schemeClr>
                </a:solidFill>
                <a:latin typeface="Arial Narrow" panose="020B0606020202030204" pitchFamily="34" charset="0"/>
              </a:rPr>
              <a:t>वह व्यक्ति जो रोजगार देता है / रोजगार से लाभ उठाता है</a:t>
            </a:r>
            <a:endParaRPr lang="en-IN" b="1" dirty="0">
              <a:solidFill>
                <a:schemeClr val="accent1">
                  <a:lumMod val="50000"/>
                </a:schemeClr>
              </a:solidFill>
              <a:latin typeface="Arial Narrow" panose="020B0606020202030204" pitchFamily="34" charset="0"/>
            </a:endParaRPr>
          </a:p>
        </p:txBody>
      </p:sp>
      <p:cxnSp>
        <p:nvCxnSpPr>
          <p:cNvPr id="19" name="Straight Arrow Connector 18">
            <a:extLst>
              <a:ext uri="{FF2B5EF4-FFF2-40B4-BE49-F238E27FC236}">
                <a16:creationId xmlns:a16="http://schemas.microsoft.com/office/drawing/2014/main" xmlns="" id="{B398F976-B035-4FC7-92CD-8E3C79880A0B}"/>
              </a:ext>
            </a:extLst>
          </p:cNvPr>
          <p:cNvCxnSpPr/>
          <p:nvPr/>
        </p:nvCxnSpPr>
        <p:spPr>
          <a:xfrm>
            <a:off x="9956127" y="4239817"/>
            <a:ext cx="0" cy="48951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939857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01946358-0604-4B65-A0E1-37E7DF07CABB}"/>
              </a:ext>
            </a:extLst>
          </p:cNvPr>
          <p:cNvSpPr txBox="1">
            <a:spLocks/>
          </p:cNvSpPr>
          <p:nvPr/>
        </p:nvSpPr>
        <p:spPr>
          <a:xfrm>
            <a:off x="1253764" y="1760180"/>
            <a:ext cx="4842236" cy="14581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1800" dirty="0">
                <a:solidFill>
                  <a:srgbClr val="4D4D4F"/>
                </a:solidFill>
                <a:latin typeface="Arial Narrow" panose="020B0606020202030204" pitchFamily="34" charset="0"/>
              </a:rPr>
              <a:t>State Governments will notify a District Magistrate/ Additional District Magistrate/ Collector/ Deputy Collector as a District Officer at the local level. </a:t>
            </a:r>
            <a:br>
              <a:rPr lang="en-US" sz="1800" dirty="0">
                <a:solidFill>
                  <a:srgbClr val="4D4D4F"/>
                </a:solidFill>
                <a:latin typeface="Arial Narrow" panose="020B0606020202030204" pitchFamily="34" charset="0"/>
              </a:rPr>
            </a:br>
            <a:r>
              <a:rPr lang="en-US" sz="1800" dirty="0">
                <a:solidFill>
                  <a:srgbClr val="4D4D4F"/>
                </a:solidFill>
                <a:latin typeface="Arial Narrow" panose="020B0606020202030204" pitchFamily="34" charset="0"/>
              </a:rPr>
              <a:t>The District Officer will be responsible for carrying out the powers and functions under the Act at the district levels.</a:t>
            </a:r>
            <a:endParaRPr lang="en-IN" sz="1800" dirty="0">
              <a:solidFill>
                <a:srgbClr val="4D4D4F"/>
              </a:solidFill>
              <a:latin typeface="Arial Narrow" panose="020B0606020202030204" pitchFamily="34" charset="0"/>
            </a:endParaRPr>
          </a:p>
        </p:txBody>
      </p:sp>
      <p:sp>
        <p:nvSpPr>
          <p:cNvPr id="6" name="Title 1">
            <a:extLst>
              <a:ext uri="{FF2B5EF4-FFF2-40B4-BE49-F238E27FC236}">
                <a16:creationId xmlns:a16="http://schemas.microsoft.com/office/drawing/2014/main" xmlns="" id="{BA6F06C3-6B82-4D0E-AE34-5FD8D91689E1}"/>
              </a:ext>
            </a:extLst>
          </p:cNvPr>
          <p:cNvSpPr txBox="1">
            <a:spLocks/>
          </p:cNvSpPr>
          <p:nvPr/>
        </p:nvSpPr>
        <p:spPr>
          <a:xfrm>
            <a:off x="1261434" y="3218329"/>
            <a:ext cx="4842236" cy="33552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1800" b="1" dirty="0">
                <a:solidFill>
                  <a:srgbClr val="4D4D4F"/>
                </a:solidFill>
                <a:latin typeface="Arial Narrow" panose="020B0606020202030204" pitchFamily="34" charset="0"/>
              </a:rPr>
              <a:t>Responsibilities of the authorities</a:t>
            </a:r>
          </a:p>
          <a:p>
            <a:pPr algn="just"/>
            <a:endParaRPr lang="en-US" sz="1700" b="1" dirty="0">
              <a:solidFill>
                <a:srgbClr val="4D4D4F"/>
              </a:solidFill>
              <a:latin typeface="Arial Narrow" panose="020B0606020202030204" pitchFamily="34" charset="0"/>
            </a:endParaRPr>
          </a:p>
          <a:p>
            <a:pPr marL="268288" indent="-268288" algn="just"/>
            <a:r>
              <a:rPr lang="en-US" sz="1700" b="0" i="0" u="none" strike="noStrike" baseline="0" dirty="0">
                <a:solidFill>
                  <a:srgbClr val="4D4D4F"/>
                </a:solidFill>
                <a:latin typeface="Arial Narrow" panose="020B0606020202030204" pitchFamily="34" charset="0"/>
              </a:rPr>
              <a:t>1.  Create and communicate a detailed policy;</a:t>
            </a:r>
          </a:p>
          <a:p>
            <a:pPr marL="268288" indent="-268288" algn="just"/>
            <a:r>
              <a:rPr lang="en-US" sz="1700" b="0" i="0" u="none" strike="noStrike" baseline="0" dirty="0">
                <a:solidFill>
                  <a:srgbClr val="4D4D4F"/>
                </a:solidFill>
                <a:latin typeface="Arial Narrow" panose="020B0606020202030204" pitchFamily="34" charset="0"/>
              </a:rPr>
              <a:t>2.  Ensure awareness and orientation on the issue;</a:t>
            </a:r>
          </a:p>
          <a:p>
            <a:pPr marL="268288" indent="-268288" algn="just"/>
            <a:r>
              <a:rPr lang="en-US" sz="1700" b="0" i="0" u="none" strike="noStrike" baseline="0" dirty="0">
                <a:solidFill>
                  <a:srgbClr val="4D4D4F"/>
                </a:solidFill>
                <a:latin typeface="Arial Narrow" panose="020B0606020202030204" pitchFamily="34" charset="0"/>
              </a:rPr>
              <a:t>3. Constitute Complaints Committee/s in every workplace and district so that every working woman is provided with a mechanism for redress of her complaint(s);</a:t>
            </a:r>
          </a:p>
          <a:p>
            <a:pPr marL="268288" indent="-268288" algn="just"/>
            <a:r>
              <a:rPr lang="en-US" sz="1700" b="0" i="0" u="none" strike="noStrike" baseline="0" dirty="0">
                <a:solidFill>
                  <a:srgbClr val="4D4D4F"/>
                </a:solidFill>
                <a:latin typeface="Arial Narrow" panose="020B0606020202030204" pitchFamily="34" charset="0"/>
              </a:rPr>
              <a:t>4. Ensure Complaints Committees are trained in both skill and capacity;</a:t>
            </a:r>
          </a:p>
          <a:p>
            <a:pPr marL="268288" indent="-268288" algn="just"/>
            <a:r>
              <a:rPr lang="en-US" sz="1700" b="0" i="0" u="none" strike="noStrike" baseline="0" dirty="0">
                <a:solidFill>
                  <a:srgbClr val="4D4D4F"/>
                </a:solidFill>
                <a:latin typeface="Arial Narrow" panose="020B0606020202030204" pitchFamily="34" charset="0"/>
              </a:rPr>
              <a:t>5. Prepare an annual report and report to the respective state government;</a:t>
            </a:r>
          </a:p>
          <a:p>
            <a:pPr marL="268288" indent="-268288" algn="just"/>
            <a:r>
              <a:rPr lang="en-US" sz="1700" b="0" i="0" u="none" strike="noStrike" baseline="0" dirty="0">
                <a:solidFill>
                  <a:srgbClr val="4D4D4F"/>
                </a:solidFill>
                <a:latin typeface="Arial Narrow" panose="020B0606020202030204" pitchFamily="34" charset="0"/>
              </a:rPr>
              <a:t>6.  District Officer will also appoint a nodal officer to receive complaints at the local level.</a:t>
            </a:r>
            <a:endParaRPr lang="en-IN" sz="1700" dirty="0">
              <a:solidFill>
                <a:srgbClr val="4D4D4F"/>
              </a:solidFill>
              <a:latin typeface="Arial Narrow" panose="020B0606020202030204" pitchFamily="34" charset="0"/>
            </a:endParaRPr>
          </a:p>
        </p:txBody>
      </p:sp>
      <p:sp>
        <p:nvSpPr>
          <p:cNvPr id="7" name="Title 1">
            <a:extLst>
              <a:ext uri="{FF2B5EF4-FFF2-40B4-BE49-F238E27FC236}">
                <a16:creationId xmlns:a16="http://schemas.microsoft.com/office/drawing/2014/main" xmlns="" id="{FF84228B-DC8F-448E-BDC6-0A9CEFE38EB4}"/>
              </a:ext>
            </a:extLst>
          </p:cNvPr>
          <p:cNvSpPr txBox="1">
            <a:spLocks/>
          </p:cNvSpPr>
          <p:nvPr/>
        </p:nvSpPr>
        <p:spPr>
          <a:xfrm>
            <a:off x="6435364" y="1760180"/>
            <a:ext cx="4842236" cy="14581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pPr>
            <a:r>
              <a:rPr lang="hi-IN" sz="1800" dirty="0">
                <a:solidFill>
                  <a:srgbClr val="4D4D4F"/>
                </a:solidFill>
                <a:latin typeface="Arial Narrow" panose="020B0606020202030204" pitchFamily="34" charset="0"/>
              </a:rPr>
              <a:t>राज्य सरकारें जिला मजिस्ट्रेट / अतिरिक्त जिला मजिस्ट्रेट / कलेक्टर / डिप्टी कलेक्टर को स्थानीय स्तर पर जिला अधिकारी के रूप में सूचित करेंगी। जिला स्तर पर अधिनियम के तहत शक्तियों और कार्यों को करने के लिए जिला अधिकारी जिम्मेदार होगा।</a:t>
            </a:r>
            <a:endParaRPr lang="en-IN" sz="1800" dirty="0">
              <a:solidFill>
                <a:srgbClr val="4D4D4F"/>
              </a:solidFill>
              <a:latin typeface="Arial Narrow" panose="020B0606020202030204" pitchFamily="34" charset="0"/>
            </a:endParaRPr>
          </a:p>
        </p:txBody>
      </p:sp>
      <p:sp>
        <p:nvSpPr>
          <p:cNvPr id="8" name="Title 1">
            <a:extLst>
              <a:ext uri="{FF2B5EF4-FFF2-40B4-BE49-F238E27FC236}">
                <a16:creationId xmlns:a16="http://schemas.microsoft.com/office/drawing/2014/main" xmlns="" id="{81A9E5F1-506D-4BB1-BB38-CBB0CECD1610}"/>
              </a:ext>
            </a:extLst>
          </p:cNvPr>
          <p:cNvSpPr txBox="1">
            <a:spLocks/>
          </p:cNvSpPr>
          <p:nvPr/>
        </p:nvSpPr>
        <p:spPr>
          <a:xfrm>
            <a:off x="6443034" y="3272119"/>
            <a:ext cx="4842236" cy="33552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hi-IN" sz="1800" b="1" dirty="0">
                <a:solidFill>
                  <a:srgbClr val="4D4D4F"/>
                </a:solidFill>
                <a:latin typeface="Arial Narrow" panose="020B0606020202030204" pitchFamily="34" charset="0"/>
              </a:rPr>
              <a:t>अधिकारियों की जिम्मेदारियां</a:t>
            </a:r>
            <a:endParaRPr lang="en-US" sz="1700" b="1" dirty="0">
              <a:solidFill>
                <a:srgbClr val="4D4D4F"/>
              </a:solidFill>
              <a:latin typeface="Arial Narrow" panose="020B0606020202030204" pitchFamily="34" charset="0"/>
            </a:endParaRPr>
          </a:p>
          <a:p>
            <a:pPr marL="268288" indent="-268288" algn="just">
              <a:lnSpc>
                <a:spcPct val="100000"/>
              </a:lnSpc>
            </a:pPr>
            <a:r>
              <a:rPr lang="en-US" sz="1600" b="0" i="0" u="none" strike="noStrike" baseline="0" dirty="0">
                <a:solidFill>
                  <a:srgbClr val="4D4D4F"/>
                </a:solidFill>
                <a:latin typeface="Arial Narrow" panose="020B0606020202030204" pitchFamily="34" charset="0"/>
              </a:rPr>
              <a:t>1. </a:t>
            </a:r>
            <a:r>
              <a:rPr lang="hi-IN" sz="1600" b="0" i="0" u="none" strike="noStrike" baseline="0" dirty="0">
                <a:solidFill>
                  <a:srgbClr val="4D4D4F"/>
                </a:solidFill>
                <a:latin typeface="Arial Narrow" panose="020B0606020202030204" pitchFamily="34" charset="0"/>
              </a:rPr>
              <a:t>विस्तृत नीति बनाएं और संचार करें</a:t>
            </a:r>
            <a:endParaRPr lang="en-US" sz="1600" b="0" i="0" u="none" strike="noStrike" baseline="0" dirty="0">
              <a:solidFill>
                <a:srgbClr val="4D4D4F"/>
              </a:solidFill>
              <a:latin typeface="Arial Narrow" panose="020B0606020202030204" pitchFamily="34" charset="0"/>
            </a:endParaRPr>
          </a:p>
          <a:p>
            <a:pPr marL="268288" indent="-268288" algn="just">
              <a:lnSpc>
                <a:spcPct val="100000"/>
              </a:lnSpc>
            </a:pPr>
            <a:r>
              <a:rPr lang="en-US" sz="1600" b="0" i="0" u="none" strike="noStrike" baseline="0" dirty="0">
                <a:solidFill>
                  <a:srgbClr val="4D4D4F"/>
                </a:solidFill>
                <a:latin typeface="Arial Narrow" panose="020B0606020202030204" pitchFamily="34" charset="0"/>
              </a:rPr>
              <a:t>2. </a:t>
            </a:r>
            <a:r>
              <a:rPr lang="hi-IN" sz="1600" b="0" i="0" u="none" strike="noStrike" baseline="0" dirty="0">
                <a:solidFill>
                  <a:srgbClr val="4D4D4F"/>
                </a:solidFill>
                <a:latin typeface="Arial Narrow" panose="020B0606020202030204" pitchFamily="34" charset="0"/>
              </a:rPr>
              <a:t>मुद्दे पर जागरूकता और अभिविन्यास सुनिश्चित करना;</a:t>
            </a:r>
            <a:endParaRPr lang="en-US" sz="1600" b="0" i="0" u="none" strike="noStrike" baseline="0" dirty="0">
              <a:solidFill>
                <a:srgbClr val="4D4D4F"/>
              </a:solidFill>
              <a:latin typeface="Arial Narrow" panose="020B0606020202030204" pitchFamily="34" charset="0"/>
            </a:endParaRPr>
          </a:p>
          <a:p>
            <a:pPr marL="268288" indent="-268288" algn="just">
              <a:lnSpc>
                <a:spcPct val="100000"/>
              </a:lnSpc>
            </a:pPr>
            <a:r>
              <a:rPr lang="en-US" sz="1600" b="0" i="0" u="none" strike="noStrike" baseline="0" dirty="0">
                <a:solidFill>
                  <a:srgbClr val="4D4D4F"/>
                </a:solidFill>
                <a:latin typeface="Arial Narrow" panose="020B0606020202030204" pitchFamily="34" charset="0"/>
              </a:rPr>
              <a:t>3. </a:t>
            </a:r>
            <a:r>
              <a:rPr lang="hi-IN" sz="1600" b="0" i="0" u="none" strike="noStrike" baseline="0" dirty="0">
                <a:solidFill>
                  <a:srgbClr val="4D4D4F"/>
                </a:solidFill>
                <a:latin typeface="Arial Narrow" panose="020B0606020202030204" pitchFamily="34" charset="0"/>
              </a:rPr>
              <a:t>हर कार्यस्थल और जिले में शिकायत समिति / ताकि प्रत्येक कामकाजी महिला को उसकी शिकायत के निवारण के लिए एक तंत्र प्रदान किया जाता है;</a:t>
            </a:r>
            <a:endParaRPr lang="en-US" sz="1600" b="0" i="0" u="none" strike="noStrike" baseline="0" dirty="0">
              <a:solidFill>
                <a:srgbClr val="4D4D4F"/>
              </a:solidFill>
              <a:latin typeface="Arial Narrow" panose="020B0606020202030204" pitchFamily="34" charset="0"/>
            </a:endParaRPr>
          </a:p>
          <a:p>
            <a:pPr marL="268288" indent="-268288" algn="just">
              <a:lnSpc>
                <a:spcPct val="100000"/>
              </a:lnSpc>
            </a:pPr>
            <a:r>
              <a:rPr lang="en-US" sz="1600" b="0" i="0" u="none" strike="noStrike" baseline="0" dirty="0">
                <a:solidFill>
                  <a:srgbClr val="4D4D4F"/>
                </a:solidFill>
                <a:latin typeface="Arial Narrow" panose="020B0606020202030204" pitchFamily="34" charset="0"/>
              </a:rPr>
              <a:t>4. </a:t>
            </a:r>
            <a:r>
              <a:rPr lang="hi-IN" sz="1600" b="0" i="0" u="none" strike="noStrike" baseline="0" dirty="0">
                <a:solidFill>
                  <a:srgbClr val="4D4D4F"/>
                </a:solidFill>
                <a:latin typeface="Arial Narrow" panose="020B0606020202030204" pitchFamily="34" charset="0"/>
              </a:rPr>
              <a:t>सुनिश्चित करें कि समितियाँ कौशल और क्षमता दोनों में प्रशिक्षित हैं;</a:t>
            </a:r>
            <a:endParaRPr lang="en-US" sz="1600" b="0" i="0" u="none" strike="noStrike" baseline="0" dirty="0">
              <a:solidFill>
                <a:srgbClr val="4D4D4F"/>
              </a:solidFill>
              <a:latin typeface="Arial Narrow" panose="020B0606020202030204" pitchFamily="34" charset="0"/>
            </a:endParaRPr>
          </a:p>
          <a:p>
            <a:pPr marL="268288" indent="-268288" algn="just">
              <a:lnSpc>
                <a:spcPct val="100000"/>
              </a:lnSpc>
            </a:pPr>
            <a:r>
              <a:rPr lang="en-US" sz="1600" b="0" i="0" u="none" strike="noStrike" baseline="0" dirty="0">
                <a:solidFill>
                  <a:srgbClr val="4D4D4F"/>
                </a:solidFill>
                <a:latin typeface="Arial Narrow" panose="020B0606020202030204" pitchFamily="34" charset="0"/>
              </a:rPr>
              <a:t>5. </a:t>
            </a:r>
            <a:r>
              <a:rPr lang="hi-IN" sz="1600" b="0" i="0" u="none" strike="noStrike" baseline="0" dirty="0">
                <a:solidFill>
                  <a:srgbClr val="4D4D4F"/>
                </a:solidFill>
                <a:latin typeface="Arial Narrow" panose="020B0606020202030204" pitchFamily="34" charset="0"/>
              </a:rPr>
              <a:t>एक वार्षिक रिपोर्ट तैयार करें और संबंधित राज्य सरकार को रिपोर्ट करें;</a:t>
            </a:r>
            <a:endParaRPr lang="en-US" sz="1600" b="0" i="0" u="none" strike="noStrike" baseline="0" dirty="0">
              <a:solidFill>
                <a:srgbClr val="4D4D4F"/>
              </a:solidFill>
              <a:latin typeface="Arial Narrow" panose="020B0606020202030204" pitchFamily="34" charset="0"/>
            </a:endParaRPr>
          </a:p>
          <a:p>
            <a:pPr marL="268288" indent="-268288" algn="just">
              <a:lnSpc>
                <a:spcPct val="100000"/>
              </a:lnSpc>
            </a:pPr>
            <a:r>
              <a:rPr lang="en-US" sz="1600" b="0" i="0" u="none" strike="noStrike" baseline="0" dirty="0">
                <a:solidFill>
                  <a:srgbClr val="4D4D4F"/>
                </a:solidFill>
                <a:latin typeface="Arial Narrow" panose="020B0606020202030204" pitchFamily="34" charset="0"/>
              </a:rPr>
              <a:t>6. </a:t>
            </a:r>
            <a:r>
              <a:rPr lang="hi-IN" sz="1600" b="0" i="0" u="none" strike="noStrike" baseline="0" dirty="0">
                <a:solidFill>
                  <a:srgbClr val="4D4D4F"/>
                </a:solidFill>
                <a:latin typeface="Arial Narrow" panose="020B0606020202030204" pitchFamily="34" charset="0"/>
              </a:rPr>
              <a:t>स्थानीय स्तर पर शिकायत प्राप्त करने के लिए जिला अधिकारी एक नोडल अधिकारी भी नियुक्त करेगा।</a:t>
            </a:r>
            <a:endParaRPr lang="en-IN" sz="1600" dirty="0">
              <a:solidFill>
                <a:srgbClr val="4D4D4F"/>
              </a:solidFill>
              <a:latin typeface="Arial Narrow" panose="020B0606020202030204" pitchFamily="34" charset="0"/>
            </a:endParaRPr>
          </a:p>
        </p:txBody>
      </p:sp>
      <p:sp>
        <p:nvSpPr>
          <p:cNvPr id="9" name="Title 1">
            <a:extLst>
              <a:ext uri="{FF2B5EF4-FFF2-40B4-BE49-F238E27FC236}">
                <a16:creationId xmlns:a16="http://schemas.microsoft.com/office/drawing/2014/main" xmlns="" id="{CB5EF502-272E-46FE-9A5E-8566919A6E0A}"/>
              </a:ext>
            </a:extLst>
          </p:cNvPr>
          <p:cNvSpPr txBox="1">
            <a:spLocks/>
          </p:cNvSpPr>
          <p:nvPr/>
        </p:nvSpPr>
        <p:spPr>
          <a:xfrm>
            <a:off x="1351896" y="365126"/>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IN" b="1" dirty="0">
                <a:ln w="12700" cmpd="sng">
                  <a:solidFill>
                    <a:schemeClr val="bg2">
                      <a:lumMod val="90000"/>
                    </a:schemeClr>
                  </a:solidFill>
                  <a:prstDash val="solid"/>
                </a:ln>
                <a:solidFill>
                  <a:srgbClr val="006666"/>
                </a:solidFill>
                <a:latin typeface="Bernard MT Condensed" panose="02050806060905020404" pitchFamily="18" charset="0"/>
              </a:rPr>
              <a:t>Who is a District Officer (DO)?</a:t>
            </a:r>
          </a:p>
          <a:p>
            <a:pPr algn="ctr">
              <a:lnSpc>
                <a:spcPct val="110000"/>
              </a:lnSpc>
            </a:pPr>
            <a:r>
              <a:rPr lang="hi-IN" b="1" dirty="0">
                <a:ln w="12700" cmpd="sng">
                  <a:solidFill>
                    <a:schemeClr val="bg2">
                      <a:lumMod val="90000"/>
                    </a:schemeClr>
                  </a:solidFill>
                  <a:prstDash val="solid"/>
                </a:ln>
                <a:solidFill>
                  <a:srgbClr val="006666"/>
                </a:solidFill>
                <a:latin typeface="Bernard MT Condensed" panose="02050806060905020404" pitchFamily="18" charset="0"/>
              </a:rPr>
              <a:t>जिला अधिकारी (</a:t>
            </a:r>
            <a:r>
              <a:rPr lang="en-IN" b="1" dirty="0">
                <a:ln w="12700" cmpd="sng">
                  <a:solidFill>
                    <a:schemeClr val="bg2">
                      <a:lumMod val="90000"/>
                    </a:schemeClr>
                  </a:solidFill>
                  <a:prstDash val="solid"/>
                </a:ln>
                <a:solidFill>
                  <a:srgbClr val="006666"/>
                </a:solidFill>
                <a:latin typeface="Bernard MT Condensed" panose="02050806060905020404" pitchFamily="18" charset="0"/>
              </a:rPr>
              <a:t>DO) </a:t>
            </a:r>
            <a:r>
              <a:rPr lang="hi-IN" b="1" dirty="0">
                <a:ln w="12700" cmpd="sng">
                  <a:solidFill>
                    <a:schemeClr val="bg2">
                      <a:lumMod val="90000"/>
                    </a:schemeClr>
                  </a:solidFill>
                  <a:prstDash val="solid"/>
                </a:ln>
                <a:solidFill>
                  <a:srgbClr val="006666"/>
                </a:solidFill>
                <a:latin typeface="Bernard MT Condensed" panose="02050806060905020404" pitchFamily="18" charset="0"/>
              </a:rPr>
              <a:t>कौन है</a:t>
            </a:r>
            <a:r>
              <a:rPr lang="en-IN" b="1" dirty="0">
                <a:ln w="12700" cmpd="sng">
                  <a:solidFill>
                    <a:schemeClr val="bg2">
                      <a:lumMod val="90000"/>
                    </a:schemeClr>
                  </a:solidFill>
                  <a:prstDash val="solid"/>
                </a:ln>
                <a:solidFill>
                  <a:srgbClr val="006666"/>
                </a:solidFill>
                <a:latin typeface="Bernard MT Condensed" panose="02050806060905020404" pitchFamily="18" charset="0"/>
              </a:rPr>
              <a:t> ?</a:t>
            </a:r>
          </a:p>
        </p:txBody>
      </p:sp>
    </p:spTree>
    <p:extLst>
      <p:ext uri="{BB962C8B-B14F-4D97-AF65-F5344CB8AC3E}">
        <p14:creationId xmlns:p14="http://schemas.microsoft.com/office/powerpoint/2010/main" val="4285715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8A972753-5689-43F3-9D70-E3716AA2E7DA}"/>
              </a:ext>
            </a:extLst>
          </p:cNvPr>
          <p:cNvSpPr txBox="1">
            <a:spLocks/>
          </p:cNvSpPr>
          <p:nvPr/>
        </p:nvSpPr>
        <p:spPr>
          <a:xfrm>
            <a:off x="1253764" y="2145662"/>
            <a:ext cx="4842236" cy="37800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800" dirty="0">
                <a:solidFill>
                  <a:srgbClr val="4D4D4F"/>
                </a:solidFill>
                <a:latin typeface="Arial Narrow" panose="020B0606020202030204" pitchFamily="34" charset="0"/>
              </a:rPr>
              <a:t>The Act provides for two kinds of complaints mechanisms: </a:t>
            </a:r>
          </a:p>
          <a:p>
            <a:pPr marL="514350" indent="-514350" algn="just">
              <a:buAutoNum type="arabicPeriod"/>
            </a:pPr>
            <a:r>
              <a:rPr lang="en-US" sz="2800" dirty="0">
                <a:solidFill>
                  <a:srgbClr val="4D4D4F"/>
                </a:solidFill>
                <a:latin typeface="Arial Narrow" panose="020B0606020202030204" pitchFamily="34" charset="0"/>
              </a:rPr>
              <a:t>Internal Complaints Committee (ICC) </a:t>
            </a:r>
          </a:p>
          <a:p>
            <a:pPr marL="514350" indent="-514350" algn="just">
              <a:buAutoNum type="arabicPeriod"/>
            </a:pPr>
            <a:r>
              <a:rPr lang="en-US" sz="2800" dirty="0">
                <a:solidFill>
                  <a:srgbClr val="4D4D4F"/>
                </a:solidFill>
                <a:latin typeface="Arial Narrow" panose="020B0606020202030204" pitchFamily="34" charset="0"/>
              </a:rPr>
              <a:t>Local Complaints Committee (LCC) </a:t>
            </a:r>
          </a:p>
          <a:p>
            <a:pPr algn="just"/>
            <a:r>
              <a:rPr lang="en-US" sz="2800" dirty="0">
                <a:solidFill>
                  <a:srgbClr val="4D4D4F"/>
                </a:solidFill>
                <a:latin typeface="Arial Narrow" panose="020B0606020202030204" pitchFamily="34" charset="0"/>
              </a:rPr>
              <a:t>All Complaints Committees must have 50 % representation of women. ICC or LCC members will hold their position not exceeding three years from the date of their nomination or appointment.</a:t>
            </a:r>
            <a:endParaRPr lang="en-IN" sz="2800" dirty="0">
              <a:solidFill>
                <a:srgbClr val="4D4D4F"/>
              </a:solidFill>
              <a:latin typeface="Arial Narrow" panose="020B0606020202030204" pitchFamily="34" charset="0"/>
            </a:endParaRPr>
          </a:p>
        </p:txBody>
      </p:sp>
      <p:sp>
        <p:nvSpPr>
          <p:cNvPr id="6" name="Title 1">
            <a:extLst>
              <a:ext uri="{FF2B5EF4-FFF2-40B4-BE49-F238E27FC236}">
                <a16:creationId xmlns:a16="http://schemas.microsoft.com/office/drawing/2014/main" xmlns="" id="{9004CDAE-A72C-4AD5-9B83-236D6812BED3}"/>
              </a:ext>
            </a:extLst>
          </p:cNvPr>
          <p:cNvSpPr txBox="1">
            <a:spLocks/>
          </p:cNvSpPr>
          <p:nvPr/>
        </p:nvSpPr>
        <p:spPr>
          <a:xfrm>
            <a:off x="1396721" y="383055"/>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IN" b="1" dirty="0">
                <a:ln w="12700" cmpd="sng">
                  <a:solidFill>
                    <a:schemeClr val="bg2">
                      <a:lumMod val="90000"/>
                    </a:schemeClr>
                  </a:solidFill>
                  <a:prstDash val="solid"/>
                </a:ln>
                <a:solidFill>
                  <a:srgbClr val="006666"/>
                </a:solidFill>
                <a:latin typeface="Bernard MT Condensed" panose="02050806060905020404" pitchFamily="18" charset="0"/>
              </a:rPr>
              <a:t>Complaint Committee/s</a:t>
            </a:r>
          </a:p>
          <a:p>
            <a:pPr algn="ctr">
              <a:lnSpc>
                <a:spcPct val="110000"/>
              </a:lnSpc>
            </a:pPr>
            <a:r>
              <a:rPr lang="hi-IN" b="1" dirty="0">
                <a:ln w="12700" cmpd="sng">
                  <a:solidFill>
                    <a:schemeClr val="bg2">
                      <a:lumMod val="90000"/>
                    </a:schemeClr>
                  </a:solidFill>
                  <a:prstDash val="solid"/>
                </a:ln>
                <a:solidFill>
                  <a:srgbClr val="006666"/>
                </a:solidFill>
                <a:latin typeface="Bernard MT Condensed" panose="02050806060905020404" pitchFamily="18" charset="0"/>
              </a:rPr>
              <a:t>शिकायत समितियां</a:t>
            </a:r>
            <a:endParaRPr lang="en-IN" b="1" dirty="0">
              <a:ln w="12700" cmpd="sng">
                <a:solidFill>
                  <a:schemeClr val="bg2">
                    <a:lumMod val="90000"/>
                  </a:schemeClr>
                </a:solidFill>
                <a:prstDash val="solid"/>
              </a:ln>
              <a:solidFill>
                <a:srgbClr val="006666"/>
              </a:solidFill>
              <a:latin typeface="Bernard MT Condensed" panose="02050806060905020404" pitchFamily="18" charset="0"/>
            </a:endParaRPr>
          </a:p>
        </p:txBody>
      </p:sp>
      <p:sp>
        <p:nvSpPr>
          <p:cNvPr id="7" name="Title 1">
            <a:extLst>
              <a:ext uri="{FF2B5EF4-FFF2-40B4-BE49-F238E27FC236}">
                <a16:creationId xmlns:a16="http://schemas.microsoft.com/office/drawing/2014/main" xmlns="" id="{90F37B0C-CAE2-48CF-B670-FB1E4749A374}"/>
              </a:ext>
            </a:extLst>
          </p:cNvPr>
          <p:cNvSpPr txBox="1">
            <a:spLocks/>
          </p:cNvSpPr>
          <p:nvPr/>
        </p:nvSpPr>
        <p:spPr>
          <a:xfrm>
            <a:off x="6526785" y="2199451"/>
            <a:ext cx="4842236" cy="37800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hi-IN" sz="2600" dirty="0">
                <a:solidFill>
                  <a:srgbClr val="4D4D4F"/>
                </a:solidFill>
                <a:latin typeface="Arial Narrow" panose="020B0606020202030204" pitchFamily="34" charset="0"/>
              </a:rPr>
              <a:t>अधिनियम में दो प्रकार के शिकायत तंत्र हैं: </a:t>
            </a:r>
            <a:endParaRPr lang="en-IN" sz="2600" dirty="0">
              <a:solidFill>
                <a:srgbClr val="4D4D4F"/>
              </a:solidFill>
              <a:latin typeface="Arial Narrow" panose="020B0606020202030204" pitchFamily="34" charset="0"/>
            </a:endParaRPr>
          </a:p>
          <a:p>
            <a:pPr marL="514350" indent="-514350" algn="just">
              <a:buAutoNum type="arabicPeriod"/>
            </a:pPr>
            <a:r>
              <a:rPr lang="hi-IN" sz="2600" dirty="0">
                <a:solidFill>
                  <a:srgbClr val="4D4D4F"/>
                </a:solidFill>
                <a:latin typeface="Arial Narrow" panose="020B0606020202030204" pitchFamily="34" charset="0"/>
              </a:rPr>
              <a:t>आंतरिक शिकायत समिति (आईसीसी) </a:t>
            </a:r>
            <a:endParaRPr lang="en-IN" sz="2600" dirty="0">
              <a:solidFill>
                <a:srgbClr val="4D4D4F"/>
              </a:solidFill>
              <a:latin typeface="Arial Narrow" panose="020B0606020202030204" pitchFamily="34" charset="0"/>
            </a:endParaRPr>
          </a:p>
          <a:p>
            <a:pPr marL="514350" indent="-514350" algn="just">
              <a:buAutoNum type="arabicPeriod"/>
            </a:pPr>
            <a:r>
              <a:rPr lang="hi-IN" sz="2600" dirty="0">
                <a:solidFill>
                  <a:srgbClr val="4D4D4F"/>
                </a:solidFill>
                <a:latin typeface="Arial Narrow" panose="020B0606020202030204" pitchFamily="34" charset="0"/>
              </a:rPr>
              <a:t>स्थानीय शिकायत समिति (एलसीसी)</a:t>
            </a:r>
            <a:endParaRPr lang="en-IN" sz="2600" dirty="0">
              <a:solidFill>
                <a:srgbClr val="4D4D4F"/>
              </a:solidFill>
              <a:latin typeface="Arial Narrow" panose="020B0606020202030204" pitchFamily="34" charset="0"/>
            </a:endParaRPr>
          </a:p>
          <a:p>
            <a:pPr algn="just"/>
            <a:r>
              <a:rPr lang="hi-IN" sz="2600" dirty="0">
                <a:solidFill>
                  <a:srgbClr val="4D4D4F"/>
                </a:solidFill>
                <a:latin typeface="Arial Narrow" panose="020B0606020202030204" pitchFamily="34" charset="0"/>
              </a:rPr>
              <a:t>सभी शिकायत समितियों में 50 प्रतिशत महिलाओं का प्रतिनिधित्व होना चाहिए। </a:t>
            </a:r>
            <a:r>
              <a:rPr lang="en-US" sz="2600" dirty="0">
                <a:solidFill>
                  <a:srgbClr val="4D4D4F"/>
                </a:solidFill>
                <a:latin typeface="Arial Narrow" panose="020B0606020202030204" pitchFamily="34" charset="0"/>
              </a:rPr>
              <a:t>ICC </a:t>
            </a:r>
            <a:r>
              <a:rPr lang="hi-IN" sz="2600" dirty="0">
                <a:solidFill>
                  <a:srgbClr val="4D4D4F"/>
                </a:solidFill>
                <a:latin typeface="Arial Narrow" panose="020B0606020202030204" pitchFamily="34" charset="0"/>
              </a:rPr>
              <a:t>या </a:t>
            </a:r>
            <a:r>
              <a:rPr lang="en-US" sz="2600" dirty="0">
                <a:solidFill>
                  <a:srgbClr val="4D4D4F"/>
                </a:solidFill>
                <a:latin typeface="Arial Narrow" panose="020B0606020202030204" pitchFamily="34" charset="0"/>
              </a:rPr>
              <a:t>LCC </a:t>
            </a:r>
            <a:r>
              <a:rPr lang="hi-IN" sz="2600" dirty="0">
                <a:solidFill>
                  <a:srgbClr val="4D4D4F"/>
                </a:solidFill>
                <a:latin typeface="Arial Narrow" panose="020B0606020202030204" pitchFamily="34" charset="0"/>
              </a:rPr>
              <a:t>के सदस्य अपने नामांकन या नियुक्ति की तारीख से तीन साल से अधिक की स्थिति में नहीं होंगे।</a:t>
            </a:r>
            <a:endParaRPr lang="en-IN" sz="2600" dirty="0">
              <a:solidFill>
                <a:srgbClr val="4D4D4F"/>
              </a:solidFill>
              <a:latin typeface="Arial Narrow" panose="020B0606020202030204" pitchFamily="34" charset="0"/>
            </a:endParaRPr>
          </a:p>
          <a:p>
            <a:pPr algn="just"/>
            <a:endParaRPr lang="en-IN" sz="2600" dirty="0">
              <a:solidFill>
                <a:srgbClr val="4D4D4F"/>
              </a:solidFill>
              <a:latin typeface="Arial Narrow" panose="020B0606020202030204" pitchFamily="34" charset="0"/>
            </a:endParaRPr>
          </a:p>
        </p:txBody>
      </p:sp>
    </p:spTree>
    <p:extLst>
      <p:ext uri="{BB962C8B-B14F-4D97-AF65-F5344CB8AC3E}">
        <p14:creationId xmlns:p14="http://schemas.microsoft.com/office/powerpoint/2010/main" val="2358219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347A24C4-A1DA-4C84-AB0D-8990E20CF0EE}"/>
              </a:ext>
            </a:extLst>
          </p:cNvPr>
          <p:cNvSpPr txBox="1">
            <a:spLocks/>
          </p:cNvSpPr>
          <p:nvPr/>
        </p:nvSpPr>
        <p:spPr>
          <a:xfrm>
            <a:off x="1396721" y="383055"/>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IN" b="1" dirty="0">
                <a:ln w="12700" cmpd="sng">
                  <a:solidFill>
                    <a:schemeClr val="bg2">
                      <a:lumMod val="90000"/>
                    </a:schemeClr>
                  </a:solidFill>
                  <a:prstDash val="solid"/>
                </a:ln>
                <a:solidFill>
                  <a:srgbClr val="006666"/>
                </a:solidFill>
                <a:latin typeface="Bernard MT Condensed" panose="02050806060905020404" pitchFamily="18" charset="0"/>
              </a:rPr>
              <a:t>Complaint Committee/s</a:t>
            </a:r>
          </a:p>
          <a:p>
            <a:pPr algn="ctr">
              <a:lnSpc>
                <a:spcPct val="110000"/>
              </a:lnSpc>
            </a:pPr>
            <a:r>
              <a:rPr lang="hi-IN" b="1" dirty="0">
                <a:ln w="12700" cmpd="sng">
                  <a:solidFill>
                    <a:schemeClr val="bg2">
                      <a:lumMod val="90000"/>
                    </a:schemeClr>
                  </a:solidFill>
                  <a:prstDash val="solid"/>
                </a:ln>
                <a:solidFill>
                  <a:srgbClr val="006666"/>
                </a:solidFill>
                <a:latin typeface="Bernard MT Condensed" panose="02050806060905020404" pitchFamily="18" charset="0"/>
              </a:rPr>
              <a:t>शिकायत समितियां</a:t>
            </a:r>
            <a:endParaRPr lang="en-IN" b="1" dirty="0">
              <a:ln w="12700" cmpd="sng">
                <a:solidFill>
                  <a:schemeClr val="bg2">
                    <a:lumMod val="90000"/>
                  </a:schemeClr>
                </a:solidFill>
                <a:prstDash val="solid"/>
              </a:ln>
              <a:solidFill>
                <a:srgbClr val="006666"/>
              </a:solidFill>
              <a:latin typeface="Bernard MT Condensed" panose="02050806060905020404" pitchFamily="18" charset="0"/>
            </a:endParaRPr>
          </a:p>
        </p:txBody>
      </p:sp>
      <p:sp>
        <p:nvSpPr>
          <p:cNvPr id="6" name="Rectangle: Diagonal Corners Rounded 5">
            <a:extLst>
              <a:ext uri="{FF2B5EF4-FFF2-40B4-BE49-F238E27FC236}">
                <a16:creationId xmlns:a16="http://schemas.microsoft.com/office/drawing/2014/main" xmlns="" id="{A66DAE71-4E25-4727-9505-C3FB4907A693}"/>
              </a:ext>
            </a:extLst>
          </p:cNvPr>
          <p:cNvSpPr/>
          <p:nvPr/>
        </p:nvSpPr>
        <p:spPr>
          <a:xfrm>
            <a:off x="4060736" y="1748118"/>
            <a:ext cx="4303334" cy="541031"/>
          </a:xfrm>
          <a:prstGeom prst="round2DiagRect">
            <a:avLst>
              <a:gd name="adj1" fmla="val 16667"/>
              <a:gd name="adj2" fmla="val 14655"/>
            </a:avLst>
          </a:prstGeom>
          <a:solidFill>
            <a:schemeClr val="accent5">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lvl="0" algn="ctr"/>
            <a:r>
              <a:rPr lang="en-IN" sz="2800" b="1" dirty="0">
                <a:solidFill>
                  <a:srgbClr val="003300"/>
                </a:solidFill>
                <a:latin typeface="Arial Narrow" panose="020B0606020202030204" pitchFamily="34" charset="0"/>
              </a:rPr>
              <a:t>Two types of Committees</a:t>
            </a:r>
            <a:endParaRPr lang="en-IN" sz="1400" b="1" dirty="0">
              <a:solidFill>
                <a:srgbClr val="003300"/>
              </a:solidFill>
              <a:latin typeface="Arial Narrow" panose="020B0606020202030204" pitchFamily="34" charset="0"/>
            </a:endParaRPr>
          </a:p>
        </p:txBody>
      </p:sp>
      <p:sp>
        <p:nvSpPr>
          <p:cNvPr id="7" name="Rectangle: Diagonal Corners Rounded 6">
            <a:extLst>
              <a:ext uri="{FF2B5EF4-FFF2-40B4-BE49-F238E27FC236}">
                <a16:creationId xmlns:a16="http://schemas.microsoft.com/office/drawing/2014/main" xmlns="" id="{E58478FB-3999-49C7-8607-43D610A71D3C}"/>
              </a:ext>
            </a:extLst>
          </p:cNvPr>
          <p:cNvSpPr/>
          <p:nvPr/>
        </p:nvSpPr>
        <p:spPr>
          <a:xfrm>
            <a:off x="2404282" y="3049854"/>
            <a:ext cx="2920741" cy="611944"/>
          </a:xfrm>
          <a:prstGeom prst="round2DiagRect">
            <a:avLst>
              <a:gd name="adj1" fmla="val 16667"/>
              <a:gd name="adj2" fmla="val 20476"/>
            </a:avLst>
          </a:prstGeom>
          <a:solidFill>
            <a:schemeClr val="accent5">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IN" sz="2800" b="1" dirty="0">
                <a:solidFill>
                  <a:srgbClr val="003300"/>
                </a:solidFill>
                <a:latin typeface="Arial Narrow" panose="020B0606020202030204" pitchFamily="34" charset="0"/>
              </a:rPr>
              <a:t>Internal Committee</a:t>
            </a:r>
          </a:p>
        </p:txBody>
      </p:sp>
      <p:cxnSp>
        <p:nvCxnSpPr>
          <p:cNvPr id="8" name="Straight Arrow Connector 7">
            <a:extLst>
              <a:ext uri="{FF2B5EF4-FFF2-40B4-BE49-F238E27FC236}">
                <a16:creationId xmlns:a16="http://schemas.microsoft.com/office/drawing/2014/main" xmlns="" id="{E836B198-5553-4252-93B4-A59FA681E569}"/>
              </a:ext>
            </a:extLst>
          </p:cNvPr>
          <p:cNvCxnSpPr>
            <a:cxnSpLocks/>
          </p:cNvCxnSpPr>
          <p:nvPr/>
        </p:nvCxnSpPr>
        <p:spPr>
          <a:xfrm>
            <a:off x="3711112" y="2610265"/>
            <a:ext cx="0" cy="43958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9" name="Straight Connector 8">
            <a:extLst>
              <a:ext uri="{FF2B5EF4-FFF2-40B4-BE49-F238E27FC236}">
                <a16:creationId xmlns:a16="http://schemas.microsoft.com/office/drawing/2014/main" xmlns="" id="{11D3DBC4-27D4-4C9D-978E-B73EB0EE0D12}"/>
              </a:ext>
            </a:extLst>
          </p:cNvPr>
          <p:cNvCxnSpPr>
            <a:cxnSpLocks/>
          </p:cNvCxnSpPr>
          <p:nvPr/>
        </p:nvCxnSpPr>
        <p:spPr>
          <a:xfrm flipV="1">
            <a:off x="3693459" y="2612625"/>
            <a:ext cx="5199529" cy="8964"/>
          </a:xfrm>
          <a:prstGeom prst="line">
            <a:avLst/>
          </a:prstGeom>
          <a:ln w="38100"/>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xmlns="" id="{D11ED7A3-8EBB-4883-A774-34E8993A218D}"/>
              </a:ext>
            </a:extLst>
          </p:cNvPr>
          <p:cNvCxnSpPr>
            <a:cxnSpLocks/>
          </p:cNvCxnSpPr>
          <p:nvPr/>
        </p:nvCxnSpPr>
        <p:spPr>
          <a:xfrm>
            <a:off x="8910918" y="2586423"/>
            <a:ext cx="0" cy="50004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xmlns="" id="{E77D33CD-A4B9-4814-A114-AD62EBD3D53E}"/>
              </a:ext>
            </a:extLst>
          </p:cNvPr>
          <p:cNvCxnSpPr>
            <a:cxnSpLocks/>
          </p:cNvCxnSpPr>
          <p:nvPr/>
        </p:nvCxnSpPr>
        <p:spPr>
          <a:xfrm>
            <a:off x="6113651" y="2182000"/>
            <a:ext cx="0" cy="43958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12" name="Rectangle: Diagonal Corners Rounded 11">
            <a:extLst>
              <a:ext uri="{FF2B5EF4-FFF2-40B4-BE49-F238E27FC236}">
                <a16:creationId xmlns:a16="http://schemas.microsoft.com/office/drawing/2014/main" xmlns="" id="{C99EA65D-5905-4B58-85BB-52310B9B851A}"/>
              </a:ext>
            </a:extLst>
          </p:cNvPr>
          <p:cNvSpPr/>
          <p:nvPr/>
        </p:nvSpPr>
        <p:spPr>
          <a:xfrm>
            <a:off x="7515951" y="3023653"/>
            <a:ext cx="2920741" cy="573763"/>
          </a:xfrm>
          <a:prstGeom prst="round2DiagRect">
            <a:avLst>
              <a:gd name="adj1" fmla="val 16667"/>
              <a:gd name="adj2" fmla="val 20476"/>
            </a:avLst>
          </a:prstGeom>
          <a:solidFill>
            <a:schemeClr val="accent5">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IN" sz="2800" b="1" dirty="0">
                <a:solidFill>
                  <a:srgbClr val="003300"/>
                </a:solidFill>
                <a:latin typeface="Arial Narrow" panose="020B0606020202030204" pitchFamily="34" charset="0"/>
              </a:rPr>
              <a:t>Local Committee</a:t>
            </a:r>
          </a:p>
        </p:txBody>
      </p:sp>
      <p:sp>
        <p:nvSpPr>
          <p:cNvPr id="13" name="Rectangle: Diagonal Corners Rounded 12">
            <a:extLst>
              <a:ext uri="{FF2B5EF4-FFF2-40B4-BE49-F238E27FC236}">
                <a16:creationId xmlns:a16="http://schemas.microsoft.com/office/drawing/2014/main" xmlns="" id="{D5988B1D-28CB-4F91-99A6-AAE3716B0F39}"/>
              </a:ext>
            </a:extLst>
          </p:cNvPr>
          <p:cNvSpPr/>
          <p:nvPr/>
        </p:nvSpPr>
        <p:spPr>
          <a:xfrm>
            <a:off x="2404268" y="4032794"/>
            <a:ext cx="2920741" cy="2106768"/>
          </a:xfrm>
          <a:prstGeom prst="round2DiagRect">
            <a:avLst>
              <a:gd name="adj1" fmla="val 16667"/>
              <a:gd name="adj2" fmla="val 20476"/>
            </a:avLst>
          </a:prstGeom>
          <a:solidFill>
            <a:schemeClr val="accent5">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US" sz="2000" b="1" dirty="0">
                <a:solidFill>
                  <a:srgbClr val="003300"/>
                </a:solidFill>
                <a:latin typeface="Arial Narrow" panose="020B0606020202030204" pitchFamily="34" charset="0"/>
              </a:rPr>
              <a:t>Every establishment with more than </a:t>
            </a:r>
            <a:br>
              <a:rPr lang="en-US" sz="2000" b="1" dirty="0">
                <a:solidFill>
                  <a:srgbClr val="003300"/>
                </a:solidFill>
                <a:latin typeface="Arial Narrow" panose="020B0606020202030204" pitchFamily="34" charset="0"/>
              </a:rPr>
            </a:br>
            <a:r>
              <a:rPr lang="en-US" sz="2000" b="1" dirty="0">
                <a:solidFill>
                  <a:srgbClr val="003300"/>
                </a:solidFill>
                <a:latin typeface="Arial Narrow" panose="020B0606020202030204" pitchFamily="34" charset="0"/>
              </a:rPr>
              <a:t>10 workers are required to form an Internal Committee</a:t>
            </a:r>
            <a:endParaRPr lang="en-IN" sz="2000" b="1" dirty="0">
              <a:solidFill>
                <a:srgbClr val="003300"/>
              </a:solidFill>
              <a:latin typeface="Arial Narrow" panose="020B0606020202030204" pitchFamily="34" charset="0"/>
            </a:endParaRPr>
          </a:p>
        </p:txBody>
      </p:sp>
      <p:sp>
        <p:nvSpPr>
          <p:cNvPr id="14" name="Rectangle: Diagonal Corners Rounded 13">
            <a:extLst>
              <a:ext uri="{FF2B5EF4-FFF2-40B4-BE49-F238E27FC236}">
                <a16:creationId xmlns:a16="http://schemas.microsoft.com/office/drawing/2014/main" xmlns="" id="{A28B677D-8456-4E7A-9377-8407BDBA1DC2}"/>
              </a:ext>
            </a:extLst>
          </p:cNvPr>
          <p:cNvSpPr/>
          <p:nvPr/>
        </p:nvSpPr>
        <p:spPr>
          <a:xfrm>
            <a:off x="7189703" y="3968985"/>
            <a:ext cx="3573238" cy="2170577"/>
          </a:xfrm>
          <a:prstGeom prst="round2DiagRect">
            <a:avLst>
              <a:gd name="adj1" fmla="val 16667"/>
              <a:gd name="adj2" fmla="val 20476"/>
            </a:avLst>
          </a:prstGeom>
          <a:solidFill>
            <a:schemeClr val="accent5">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US" b="1" dirty="0">
                <a:solidFill>
                  <a:srgbClr val="003300"/>
                </a:solidFill>
                <a:latin typeface="Arial Narrow" panose="020B0606020202030204" pitchFamily="34" charset="0"/>
              </a:rPr>
              <a:t>Every District Officer shall constitute a Local Committee to receive complaints of sexual harassment from establishment having less than 10 workers or if the complaint is against the employer himself.</a:t>
            </a:r>
            <a:endParaRPr lang="en-IN" b="1" dirty="0">
              <a:solidFill>
                <a:srgbClr val="003300"/>
              </a:solidFill>
              <a:latin typeface="Arial Narrow" panose="020B0606020202030204" pitchFamily="34" charset="0"/>
            </a:endParaRPr>
          </a:p>
        </p:txBody>
      </p:sp>
      <p:cxnSp>
        <p:nvCxnSpPr>
          <p:cNvPr id="16" name="Straight Arrow Connector 15">
            <a:extLst>
              <a:ext uri="{FF2B5EF4-FFF2-40B4-BE49-F238E27FC236}">
                <a16:creationId xmlns:a16="http://schemas.microsoft.com/office/drawing/2014/main" xmlns="" id="{A321810B-5342-4F74-9E81-75202E80CFDB}"/>
              </a:ext>
            </a:extLst>
          </p:cNvPr>
          <p:cNvCxnSpPr>
            <a:cxnSpLocks/>
          </p:cNvCxnSpPr>
          <p:nvPr/>
        </p:nvCxnSpPr>
        <p:spPr>
          <a:xfrm>
            <a:off x="3755935" y="3661798"/>
            <a:ext cx="0" cy="37156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xmlns="" id="{227A8F39-E70B-4D99-A7FB-C00FD1BBD8EE}"/>
              </a:ext>
            </a:extLst>
          </p:cNvPr>
          <p:cNvCxnSpPr>
            <a:cxnSpLocks/>
          </p:cNvCxnSpPr>
          <p:nvPr/>
        </p:nvCxnSpPr>
        <p:spPr>
          <a:xfrm>
            <a:off x="8919606" y="3597416"/>
            <a:ext cx="0" cy="37156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22684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4AD597EE-9BFC-4FDD-8840-DCAA868F87BF}"/>
              </a:ext>
            </a:extLst>
          </p:cNvPr>
          <p:cNvSpPr txBox="1">
            <a:spLocks/>
          </p:cNvSpPr>
          <p:nvPr/>
        </p:nvSpPr>
        <p:spPr>
          <a:xfrm>
            <a:off x="1396721" y="383055"/>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IN" b="1" dirty="0">
                <a:ln w="12700" cmpd="sng">
                  <a:solidFill>
                    <a:schemeClr val="bg2">
                      <a:lumMod val="90000"/>
                    </a:schemeClr>
                  </a:solidFill>
                  <a:prstDash val="solid"/>
                </a:ln>
                <a:solidFill>
                  <a:srgbClr val="006666"/>
                </a:solidFill>
                <a:latin typeface="Bernard MT Condensed" panose="02050806060905020404" pitchFamily="18" charset="0"/>
              </a:rPr>
              <a:t>Complaint Committee/s</a:t>
            </a:r>
          </a:p>
          <a:p>
            <a:pPr algn="ctr">
              <a:lnSpc>
                <a:spcPct val="110000"/>
              </a:lnSpc>
            </a:pPr>
            <a:r>
              <a:rPr lang="hi-IN" b="1" dirty="0">
                <a:ln w="12700" cmpd="sng">
                  <a:solidFill>
                    <a:schemeClr val="bg2">
                      <a:lumMod val="90000"/>
                    </a:schemeClr>
                  </a:solidFill>
                  <a:prstDash val="solid"/>
                </a:ln>
                <a:solidFill>
                  <a:srgbClr val="006666"/>
                </a:solidFill>
                <a:latin typeface="Bernard MT Condensed" panose="02050806060905020404" pitchFamily="18" charset="0"/>
              </a:rPr>
              <a:t>शिकायत समितियां</a:t>
            </a:r>
            <a:endParaRPr lang="en-IN" b="1" dirty="0">
              <a:ln w="12700" cmpd="sng">
                <a:solidFill>
                  <a:schemeClr val="bg2">
                    <a:lumMod val="90000"/>
                  </a:schemeClr>
                </a:solidFill>
                <a:prstDash val="solid"/>
              </a:ln>
              <a:solidFill>
                <a:srgbClr val="006666"/>
              </a:solidFill>
              <a:latin typeface="Bernard MT Condensed" panose="02050806060905020404" pitchFamily="18" charset="0"/>
            </a:endParaRPr>
          </a:p>
        </p:txBody>
      </p:sp>
      <p:sp>
        <p:nvSpPr>
          <p:cNvPr id="5" name="Rectangle: Diagonal Corners Rounded 4">
            <a:extLst>
              <a:ext uri="{FF2B5EF4-FFF2-40B4-BE49-F238E27FC236}">
                <a16:creationId xmlns:a16="http://schemas.microsoft.com/office/drawing/2014/main" xmlns="" id="{3B0FC0F1-92D7-4377-9FC7-E567AC80587B}"/>
              </a:ext>
            </a:extLst>
          </p:cNvPr>
          <p:cNvSpPr/>
          <p:nvPr/>
        </p:nvSpPr>
        <p:spPr>
          <a:xfrm>
            <a:off x="4289193" y="1696658"/>
            <a:ext cx="4581427" cy="1098789"/>
          </a:xfrm>
          <a:prstGeom prst="round2DiagRect">
            <a:avLst>
              <a:gd name="adj1" fmla="val 16667"/>
              <a:gd name="adj2" fmla="val 14655"/>
            </a:avLst>
          </a:prstGeom>
          <a:solidFill>
            <a:schemeClr val="accent6">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lvl="0" algn="ctr"/>
            <a:r>
              <a:rPr lang="en-IN" sz="2800" b="1" dirty="0">
                <a:solidFill>
                  <a:srgbClr val="003300"/>
                </a:solidFill>
                <a:latin typeface="Arial Narrow" panose="020B0606020202030204" pitchFamily="34" charset="0"/>
              </a:rPr>
              <a:t>Presiding Officer/Chairperson</a:t>
            </a:r>
            <a:endParaRPr lang="en-IN" sz="1800" b="1" dirty="0">
              <a:solidFill>
                <a:srgbClr val="003300"/>
              </a:solidFill>
              <a:latin typeface="Arial Narrow" panose="020B0606020202030204" pitchFamily="34" charset="0"/>
            </a:endParaRPr>
          </a:p>
          <a:p>
            <a:pPr lvl="0" algn="ctr"/>
            <a:r>
              <a:rPr lang="en-IN" sz="1600" b="1" dirty="0">
                <a:solidFill>
                  <a:srgbClr val="003300"/>
                </a:solidFill>
                <a:latin typeface="Arial Narrow" panose="020B0606020202030204" pitchFamily="34" charset="0"/>
              </a:rPr>
              <a:t>(Must be a female)</a:t>
            </a:r>
            <a:endParaRPr lang="en-IN" sz="1400" b="1" dirty="0">
              <a:solidFill>
                <a:srgbClr val="003300"/>
              </a:solidFill>
              <a:latin typeface="Arial Narrow" panose="020B0606020202030204" pitchFamily="34" charset="0"/>
            </a:endParaRPr>
          </a:p>
        </p:txBody>
      </p:sp>
      <p:sp>
        <p:nvSpPr>
          <p:cNvPr id="6" name="Rectangle: Diagonal Corners Rounded 5">
            <a:extLst>
              <a:ext uri="{FF2B5EF4-FFF2-40B4-BE49-F238E27FC236}">
                <a16:creationId xmlns:a16="http://schemas.microsoft.com/office/drawing/2014/main" xmlns="" id="{E4B3154B-6F57-48DB-8DA4-CCE9C115317C}"/>
              </a:ext>
            </a:extLst>
          </p:cNvPr>
          <p:cNvSpPr/>
          <p:nvPr/>
        </p:nvSpPr>
        <p:spPr>
          <a:xfrm>
            <a:off x="4289195" y="3087111"/>
            <a:ext cx="4581427" cy="1044182"/>
          </a:xfrm>
          <a:prstGeom prst="round2DiagRect">
            <a:avLst>
              <a:gd name="adj1" fmla="val 16667"/>
              <a:gd name="adj2" fmla="val 20476"/>
            </a:avLst>
          </a:prstGeom>
          <a:solidFill>
            <a:schemeClr val="accent6">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algn="ctr"/>
            <a:r>
              <a:rPr lang="en-IN" sz="2800" b="1" dirty="0">
                <a:solidFill>
                  <a:srgbClr val="003300"/>
                </a:solidFill>
                <a:latin typeface="Arial Narrow" panose="020B0606020202030204" pitchFamily="34" charset="0"/>
              </a:rPr>
              <a:t>Internal Complaint Committee</a:t>
            </a:r>
          </a:p>
        </p:txBody>
      </p:sp>
      <p:sp>
        <p:nvSpPr>
          <p:cNvPr id="7" name="Rectangle: Rounded Corners 6">
            <a:extLst>
              <a:ext uri="{FF2B5EF4-FFF2-40B4-BE49-F238E27FC236}">
                <a16:creationId xmlns:a16="http://schemas.microsoft.com/office/drawing/2014/main" xmlns="" id="{942B024C-F3DA-4ABB-8F4E-2C7796A65A14}"/>
              </a:ext>
            </a:extLst>
          </p:cNvPr>
          <p:cNvSpPr/>
          <p:nvPr/>
        </p:nvSpPr>
        <p:spPr>
          <a:xfrm>
            <a:off x="2535809" y="4894293"/>
            <a:ext cx="3186261" cy="1093509"/>
          </a:xfrm>
          <a:prstGeom prst="roundRect">
            <a:avLst/>
          </a:prstGeom>
          <a:solidFill>
            <a:schemeClr val="accent6">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lvl="0" algn="ctr"/>
            <a:r>
              <a:rPr lang="en-IN" b="1" dirty="0">
                <a:solidFill>
                  <a:srgbClr val="003300"/>
                </a:solidFill>
                <a:latin typeface="Arial Narrow" panose="020B0606020202030204" pitchFamily="34" charset="0"/>
              </a:rPr>
              <a:t>Active Members</a:t>
            </a:r>
          </a:p>
          <a:p>
            <a:pPr lvl="0" algn="ctr"/>
            <a:r>
              <a:rPr lang="en-IN" b="1" dirty="0">
                <a:solidFill>
                  <a:srgbClr val="003300"/>
                </a:solidFill>
                <a:latin typeface="Arial Narrow" panose="020B0606020202030204" pitchFamily="34" charset="0"/>
              </a:rPr>
              <a:t>(Minimum 2 employees) </a:t>
            </a:r>
          </a:p>
          <a:p>
            <a:pPr lvl="0" algn="ctr"/>
            <a:r>
              <a:rPr lang="en-IN" b="1" dirty="0">
                <a:solidFill>
                  <a:srgbClr val="003300"/>
                </a:solidFill>
                <a:latin typeface="Arial Narrow" panose="020B0606020202030204" pitchFamily="34" charset="0"/>
              </a:rPr>
              <a:t>(Male &amp; Female)</a:t>
            </a:r>
          </a:p>
        </p:txBody>
      </p:sp>
      <p:sp>
        <p:nvSpPr>
          <p:cNvPr id="8" name="Rectangle: Rounded Corners 7">
            <a:extLst>
              <a:ext uri="{FF2B5EF4-FFF2-40B4-BE49-F238E27FC236}">
                <a16:creationId xmlns:a16="http://schemas.microsoft.com/office/drawing/2014/main" xmlns="" id="{F3A97B4E-C9B8-4EA5-A9A4-8EC9B054912F}"/>
              </a:ext>
            </a:extLst>
          </p:cNvPr>
          <p:cNvSpPr/>
          <p:nvPr/>
        </p:nvSpPr>
        <p:spPr>
          <a:xfrm>
            <a:off x="7107807" y="4894292"/>
            <a:ext cx="3525627" cy="1473849"/>
          </a:xfrm>
          <a:prstGeom prst="roundRect">
            <a:avLst/>
          </a:prstGeom>
          <a:solidFill>
            <a:schemeClr val="accent6">
              <a:alpha val="50000"/>
            </a:schemeClr>
          </a:solidFill>
          <a:ln>
            <a:noFill/>
          </a:ln>
          <a:scene3d>
            <a:camera prst="orthographicFront"/>
            <a:lightRig rig="threePt" dir="t"/>
          </a:scene3d>
          <a:sp3d>
            <a:bevelT/>
          </a:sp3d>
        </p:spPr>
        <p:style>
          <a:lnRef idx="0">
            <a:scrgbClr r="0" g="0" b="0"/>
          </a:lnRef>
          <a:fillRef idx="0">
            <a:scrgbClr r="0" g="0" b="0"/>
          </a:fillRef>
          <a:effectRef idx="0">
            <a:scrgbClr r="0" g="0" b="0"/>
          </a:effectRef>
          <a:fontRef idx="minor">
            <a:schemeClr val="lt1"/>
          </a:fontRef>
        </p:style>
        <p:txBody>
          <a:bodyPr rtlCol="0" anchor="ctr"/>
          <a:lstStyle/>
          <a:p>
            <a:pPr lvl="0" algn="ctr"/>
            <a:r>
              <a:rPr lang="en-IN" b="1" dirty="0">
                <a:solidFill>
                  <a:srgbClr val="003300"/>
                </a:solidFill>
                <a:latin typeface="Arial Narrow" panose="020B0606020202030204" pitchFamily="34" charset="0"/>
              </a:rPr>
              <a:t>Any Member of a external body to cause of women or familiar with issues relating to sexual harassment on allowance basis </a:t>
            </a:r>
          </a:p>
          <a:p>
            <a:pPr lvl="0" algn="ctr"/>
            <a:r>
              <a:rPr lang="en-IN" b="1" dirty="0">
                <a:solidFill>
                  <a:srgbClr val="003300"/>
                </a:solidFill>
                <a:latin typeface="Arial Narrow" panose="020B0606020202030204" pitchFamily="34" charset="0"/>
              </a:rPr>
              <a:t>(Preferable NGO)</a:t>
            </a:r>
          </a:p>
        </p:txBody>
      </p:sp>
      <p:cxnSp>
        <p:nvCxnSpPr>
          <p:cNvPr id="9" name="Straight Arrow Connector 8">
            <a:extLst>
              <a:ext uri="{FF2B5EF4-FFF2-40B4-BE49-F238E27FC236}">
                <a16:creationId xmlns:a16="http://schemas.microsoft.com/office/drawing/2014/main" xmlns="" id="{B920CDC7-7F0C-4BF4-8FB5-61D13C231681}"/>
              </a:ext>
            </a:extLst>
          </p:cNvPr>
          <p:cNvCxnSpPr>
            <a:cxnSpLocks/>
            <a:endCxn id="6" idx="3"/>
          </p:cNvCxnSpPr>
          <p:nvPr/>
        </p:nvCxnSpPr>
        <p:spPr>
          <a:xfrm>
            <a:off x="6579909" y="2795451"/>
            <a:ext cx="0" cy="29166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xmlns="" id="{D377676D-E27B-40AF-9257-C3834D9D8967}"/>
              </a:ext>
            </a:extLst>
          </p:cNvPr>
          <p:cNvCxnSpPr>
            <a:cxnSpLocks/>
          </p:cNvCxnSpPr>
          <p:nvPr/>
        </p:nvCxnSpPr>
        <p:spPr>
          <a:xfrm>
            <a:off x="4128939" y="4422953"/>
            <a:ext cx="4741681" cy="0"/>
          </a:xfrm>
          <a:prstGeom prst="line">
            <a:avLst/>
          </a:prstGeom>
          <a:ln w="38100"/>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xmlns="" id="{CC0069AD-1472-4FEF-B5DD-74DAA75005FA}"/>
              </a:ext>
            </a:extLst>
          </p:cNvPr>
          <p:cNvCxnSpPr>
            <a:cxnSpLocks/>
          </p:cNvCxnSpPr>
          <p:nvPr/>
        </p:nvCxnSpPr>
        <p:spPr>
          <a:xfrm>
            <a:off x="6579909" y="4102354"/>
            <a:ext cx="0" cy="320599"/>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xmlns="" id="{74185A4E-F9A4-4B1D-B795-CB44B9F52169}"/>
              </a:ext>
            </a:extLst>
          </p:cNvPr>
          <p:cNvCxnSpPr>
            <a:cxnSpLocks/>
          </p:cNvCxnSpPr>
          <p:nvPr/>
        </p:nvCxnSpPr>
        <p:spPr>
          <a:xfrm>
            <a:off x="4128939" y="4422525"/>
            <a:ext cx="0" cy="471768"/>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xmlns="" id="{DBC73CE2-9689-4C83-8281-1DFD807A0AA0}"/>
              </a:ext>
            </a:extLst>
          </p:cNvPr>
          <p:cNvCxnSpPr>
            <a:cxnSpLocks/>
          </p:cNvCxnSpPr>
          <p:nvPr/>
        </p:nvCxnSpPr>
        <p:spPr>
          <a:xfrm>
            <a:off x="8870620" y="4422525"/>
            <a:ext cx="0" cy="471768"/>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20548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4AD597EE-9BFC-4FDD-8840-DCAA868F87BF}"/>
              </a:ext>
            </a:extLst>
          </p:cNvPr>
          <p:cNvSpPr txBox="1">
            <a:spLocks/>
          </p:cNvSpPr>
          <p:nvPr/>
        </p:nvSpPr>
        <p:spPr>
          <a:xfrm>
            <a:off x="1396721" y="383055"/>
            <a:ext cx="10008159" cy="1262708"/>
          </a:xfrm>
          <a:prstGeom prst="rect">
            <a:avLst/>
          </a:prstGeom>
          <a:solidFill>
            <a:srgbClr val="FFCC99">
              <a:alpha val="36000"/>
            </a:srgbClr>
          </a:solidFill>
          <a:scene3d>
            <a:camera prst="orthographicFront"/>
            <a:lightRig rig="threePt" dir="t"/>
          </a:scene3d>
          <a:sp3d>
            <a:bevelT w="114300" prst="artDeco"/>
          </a:sp3d>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pPr>
            <a:r>
              <a:rPr lang="en-US" b="1" dirty="0">
                <a:ln w="12700" cmpd="sng">
                  <a:solidFill>
                    <a:schemeClr val="bg2">
                      <a:lumMod val="90000"/>
                    </a:schemeClr>
                  </a:solidFill>
                  <a:prstDash val="solid"/>
                </a:ln>
                <a:solidFill>
                  <a:srgbClr val="006666"/>
                </a:solidFill>
                <a:latin typeface="Bernard MT Condensed" panose="02050806060905020404" pitchFamily="18" charset="0"/>
              </a:rPr>
              <a:t>Who can complain and where</a:t>
            </a:r>
          </a:p>
          <a:p>
            <a:pPr algn="ctr">
              <a:lnSpc>
                <a:spcPct val="110000"/>
              </a:lnSpc>
            </a:pPr>
            <a:r>
              <a:rPr lang="hi-IN" b="1" dirty="0">
                <a:ln w="12700" cmpd="sng">
                  <a:solidFill>
                    <a:schemeClr val="bg2">
                      <a:lumMod val="90000"/>
                    </a:schemeClr>
                  </a:solidFill>
                  <a:prstDash val="solid"/>
                </a:ln>
                <a:solidFill>
                  <a:srgbClr val="006666"/>
                </a:solidFill>
                <a:latin typeface="Bernard MT Condensed" panose="02050806060905020404" pitchFamily="18" charset="0"/>
              </a:rPr>
              <a:t>कौन शिकायत कर सकता है और कहां</a:t>
            </a:r>
            <a:r>
              <a:rPr lang="en-IN" b="1" dirty="0">
                <a:ln w="12700" cmpd="sng">
                  <a:solidFill>
                    <a:schemeClr val="bg2">
                      <a:lumMod val="90000"/>
                    </a:schemeClr>
                  </a:solidFill>
                  <a:prstDash val="solid"/>
                </a:ln>
                <a:solidFill>
                  <a:srgbClr val="006666"/>
                </a:solidFill>
                <a:latin typeface="Bernard MT Condensed" panose="02050806060905020404" pitchFamily="18" charset="0"/>
              </a:rPr>
              <a:t> ?</a:t>
            </a:r>
          </a:p>
        </p:txBody>
      </p:sp>
      <p:sp>
        <p:nvSpPr>
          <p:cNvPr id="14" name="Title 1">
            <a:extLst>
              <a:ext uri="{FF2B5EF4-FFF2-40B4-BE49-F238E27FC236}">
                <a16:creationId xmlns:a16="http://schemas.microsoft.com/office/drawing/2014/main" xmlns="" id="{A570A4B2-75E1-4DB6-929F-892CEE59EC3F}"/>
              </a:ext>
            </a:extLst>
          </p:cNvPr>
          <p:cNvSpPr txBox="1">
            <a:spLocks/>
          </p:cNvSpPr>
          <p:nvPr/>
        </p:nvSpPr>
        <p:spPr>
          <a:xfrm>
            <a:off x="1253764" y="2145662"/>
            <a:ext cx="4842236" cy="37800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800" dirty="0">
                <a:solidFill>
                  <a:srgbClr val="4D4D4F"/>
                </a:solidFill>
                <a:latin typeface="Arial Narrow" panose="020B0606020202030204" pitchFamily="34" charset="0"/>
              </a:rPr>
              <a:t>The Act provides for two kinds of complaints mechanisms: </a:t>
            </a:r>
          </a:p>
          <a:p>
            <a:pPr marL="514350" indent="-514350" algn="just">
              <a:buAutoNum type="arabicPeriod"/>
            </a:pPr>
            <a:r>
              <a:rPr lang="en-US" sz="2800" dirty="0">
                <a:solidFill>
                  <a:srgbClr val="4D4D4F"/>
                </a:solidFill>
                <a:latin typeface="Arial Narrow" panose="020B0606020202030204" pitchFamily="34" charset="0"/>
              </a:rPr>
              <a:t>Internal Complaints Committee (ICC) </a:t>
            </a:r>
          </a:p>
          <a:p>
            <a:pPr marL="514350" indent="-514350" algn="just">
              <a:buAutoNum type="arabicPeriod"/>
            </a:pPr>
            <a:r>
              <a:rPr lang="en-US" sz="2800" dirty="0">
                <a:solidFill>
                  <a:srgbClr val="4D4D4F"/>
                </a:solidFill>
                <a:latin typeface="Arial Narrow" panose="020B0606020202030204" pitchFamily="34" charset="0"/>
              </a:rPr>
              <a:t>Local Complaints Committee (LCC) </a:t>
            </a:r>
          </a:p>
          <a:p>
            <a:pPr algn="just"/>
            <a:r>
              <a:rPr lang="en-US" sz="2800" dirty="0">
                <a:solidFill>
                  <a:srgbClr val="4D4D4F"/>
                </a:solidFill>
                <a:latin typeface="Arial Narrow" panose="020B0606020202030204" pitchFamily="34" charset="0"/>
              </a:rPr>
              <a:t>All Complaints Committees must have 50 % representation of women. ICC or LCC members will hold their position not exceeding three years from the date of their nomination or appointment.</a:t>
            </a:r>
            <a:endParaRPr lang="en-IN" sz="2800" dirty="0">
              <a:solidFill>
                <a:srgbClr val="4D4D4F"/>
              </a:solidFill>
              <a:latin typeface="Arial Narrow" panose="020B0606020202030204" pitchFamily="34" charset="0"/>
            </a:endParaRPr>
          </a:p>
        </p:txBody>
      </p:sp>
    </p:spTree>
    <p:extLst>
      <p:ext uri="{BB962C8B-B14F-4D97-AF65-F5344CB8AC3E}">
        <p14:creationId xmlns:p14="http://schemas.microsoft.com/office/powerpoint/2010/main" val="3170191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8AC93A-38AA-42C3-93FF-08F3CEBBF8D6}"/>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xmlns="" id="{496F5F60-BD72-4B4A-AF4A-03EE18BF144A}"/>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2277566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1820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643</TotalTime>
  <Words>1524</Words>
  <Application>Microsoft Office PowerPoint</Application>
  <PresentationFormat>Custom</PresentationFormat>
  <Paragraphs>201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Sexual Harassment of Women at Workplace</vt:lpstr>
      <vt:lpstr>PowerPoint Presentation</vt:lpstr>
      <vt:lpstr>Who is an aggrieved woman? एक पीड़ित महिला कौन है?</vt:lpstr>
      <vt:lpstr>What is a Workplace? एक कार्यस्थल क्या है?</vt:lpstr>
      <vt:lpstr>What is a Workplace? एक कार्यस्थल क्या है?</vt:lpstr>
      <vt:lpstr>What is Sexual Harassment ? यौन उत्पीड़न क्या है?</vt:lpstr>
      <vt:lpstr>Sexual Harassment at workplace कार्यस्थल पर यौन उत्पीड़न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Globalisedcompaign Welfaresociety</dc:creator>
  <cp:lastModifiedBy>admin</cp:lastModifiedBy>
  <cp:revision>36</cp:revision>
  <dcterms:created xsi:type="dcterms:W3CDTF">2021-03-30T06:52:06Z</dcterms:created>
  <dcterms:modified xsi:type="dcterms:W3CDTF">2022-03-03T22:22:52Z</dcterms:modified>
</cp:coreProperties>
</file>